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1"/>
  </p:sldMasterIdLst>
  <p:notesMasterIdLst>
    <p:notesMasterId r:id="rId27"/>
  </p:notesMasterIdLst>
  <p:sldIdLst>
    <p:sldId id="256" r:id="rId2"/>
    <p:sldId id="308" r:id="rId3"/>
    <p:sldId id="309" r:id="rId4"/>
    <p:sldId id="310" r:id="rId5"/>
    <p:sldId id="311" r:id="rId6"/>
    <p:sldId id="288" r:id="rId7"/>
    <p:sldId id="259" r:id="rId8"/>
    <p:sldId id="312" r:id="rId9"/>
    <p:sldId id="260" r:id="rId10"/>
    <p:sldId id="293" r:id="rId11"/>
    <p:sldId id="292" r:id="rId12"/>
    <p:sldId id="261" r:id="rId13"/>
    <p:sldId id="296" r:id="rId14"/>
    <p:sldId id="257" r:id="rId15"/>
    <p:sldId id="307" r:id="rId16"/>
    <p:sldId id="289" r:id="rId17"/>
    <p:sldId id="299" r:id="rId18"/>
    <p:sldId id="290" r:id="rId19"/>
    <p:sldId id="302" r:id="rId20"/>
    <p:sldId id="303" r:id="rId21"/>
    <p:sldId id="291" r:id="rId22"/>
    <p:sldId id="305" r:id="rId23"/>
    <p:sldId id="271" r:id="rId24"/>
    <p:sldId id="265" r:id="rId25"/>
    <p:sldId id="306" r:id="rId26"/>
  </p:sldIdLst>
  <p:sldSz cx="9144000" cy="5143500" type="screen16x9"/>
  <p:notesSz cx="6858000" cy="9144000"/>
  <p:embeddedFontLst>
    <p:embeddedFont>
      <p:font typeface="Fira Sans Extra Condensed SemiBold" panose="020B0604020202020204" charset="0"/>
      <p:regular r:id="rId28"/>
      <p:bold r:id="rId29"/>
      <p:italic r:id="rId30"/>
      <p:boldItalic r:id="rId31"/>
    </p:embeddedFont>
    <p:embeddedFont>
      <p:font typeface="Roboto"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401"/>
    <a:srgbClr val="01A6DD"/>
    <a:srgbClr val="13B39D"/>
    <a:srgbClr val="FF0000"/>
    <a:srgbClr val="EFDAB9"/>
    <a:srgbClr val="D6D6D5"/>
    <a:srgbClr val="EFEFEF"/>
    <a:srgbClr val="3D81EF"/>
    <a:srgbClr val="047C6C"/>
    <a:srgbClr val="DD4C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3C57EB-11C3-481A-B963-EB083E9D8094}" v="4" dt="2022-01-10T01:23:46.064"/>
  </p1510:revLst>
</p1510:revInfo>
</file>

<file path=ppt/tableStyles.xml><?xml version="1.0" encoding="utf-8"?>
<a:tblStyleLst xmlns:a="http://schemas.openxmlformats.org/drawingml/2006/main" def="{51A41792-0FEA-4D05-A20F-79E6CBAA79AD}">
  <a:tblStyle styleId="{51A41792-0FEA-4D05-A20F-79E6CBAA79A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81"/>
  </p:normalViewPr>
  <p:slideViewPr>
    <p:cSldViewPr snapToGrid="0">
      <p:cViewPr varScale="1">
        <p:scale>
          <a:sx n="112" d="100"/>
          <a:sy n="112" d="100"/>
        </p:scale>
        <p:origin x="77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i Ha" userId="fcc4d8000a7c3fd3" providerId="LiveId" clId="{533C57EB-11C3-481A-B963-EB083E9D8094}"/>
    <pc:docChg chg="modSld">
      <pc:chgData name="Thai Ha" userId="fcc4d8000a7c3fd3" providerId="LiveId" clId="{533C57EB-11C3-481A-B963-EB083E9D8094}" dt="2022-01-11T05:25:48.586" v="74" actId="20577"/>
      <pc:docMkLst>
        <pc:docMk/>
      </pc:docMkLst>
      <pc:sldChg chg="modSp mod">
        <pc:chgData name="Thai Ha" userId="fcc4d8000a7c3fd3" providerId="LiveId" clId="{533C57EB-11C3-481A-B963-EB083E9D8094}" dt="2022-01-11T05:25:48.586" v="74" actId="20577"/>
        <pc:sldMkLst>
          <pc:docMk/>
          <pc:sldMk cId="0" sldId="257"/>
        </pc:sldMkLst>
        <pc:spChg chg="mod">
          <ac:chgData name="Thai Ha" userId="fcc4d8000a7c3fd3" providerId="LiveId" clId="{533C57EB-11C3-481A-B963-EB083E9D8094}" dt="2022-01-11T05:25:48.586" v="74" actId="20577"/>
          <ac:spMkLst>
            <pc:docMk/>
            <pc:sldMk cId="0" sldId="257"/>
            <ac:spMk id="13" creationId="{A6B0A966-D9F1-426F-A883-3B4F30FA7665}"/>
          </ac:spMkLst>
        </pc:spChg>
        <pc:spChg chg="mod">
          <ac:chgData name="Thai Ha" userId="fcc4d8000a7c3fd3" providerId="LiveId" clId="{533C57EB-11C3-481A-B963-EB083E9D8094}" dt="2022-01-11T02:27:37.094" v="39" actId="20577"/>
          <ac:spMkLst>
            <pc:docMk/>
            <pc:sldMk cId="0" sldId="257"/>
            <ac:spMk id="15" creationId="{E8886B95-89C1-4E6D-B330-49AB59D558A9}"/>
          </ac:spMkLst>
        </pc:spChg>
        <pc:spChg chg="mod">
          <ac:chgData name="Thai Ha" userId="fcc4d8000a7c3fd3" providerId="LiveId" clId="{533C57EB-11C3-481A-B963-EB083E9D8094}" dt="2022-01-11T02:27:47.161" v="46" actId="20577"/>
          <ac:spMkLst>
            <pc:docMk/>
            <pc:sldMk cId="0" sldId="257"/>
            <ac:spMk id="16" creationId="{EEA655AB-F340-478E-885C-AFF406906D56}"/>
          </ac:spMkLst>
        </pc:spChg>
        <pc:spChg chg="mod">
          <ac:chgData name="Thai Ha" userId="fcc4d8000a7c3fd3" providerId="LiveId" clId="{533C57EB-11C3-481A-B963-EB083E9D8094}" dt="2022-01-11T02:27:17.895" v="30" actId="20577"/>
          <ac:spMkLst>
            <pc:docMk/>
            <pc:sldMk cId="0" sldId="257"/>
            <ac:spMk id="17" creationId="{11963C01-9230-4B49-81FB-2C484A48A47F}"/>
          </ac:spMkLst>
        </pc:spChg>
        <pc:spChg chg="mod">
          <ac:chgData name="Thai Ha" userId="fcc4d8000a7c3fd3" providerId="LiveId" clId="{533C57EB-11C3-481A-B963-EB083E9D8094}" dt="2022-01-11T02:27:23.558" v="33" actId="20577"/>
          <ac:spMkLst>
            <pc:docMk/>
            <pc:sldMk cId="0" sldId="257"/>
            <ac:spMk id="194" creationId="{FDF5D8A2-CB50-4308-9DB1-CE8071C199D4}"/>
          </ac:spMkLst>
        </pc:spChg>
        <pc:spChg chg="mod">
          <ac:chgData name="Thai Ha" userId="fcc4d8000a7c3fd3" providerId="LiveId" clId="{533C57EB-11C3-481A-B963-EB083E9D8094}" dt="2022-01-11T02:27:29.863" v="36" actId="20577"/>
          <ac:spMkLst>
            <pc:docMk/>
            <pc:sldMk cId="0" sldId="257"/>
            <ac:spMk id="196" creationId="{EA26C10E-4272-4845-8B23-FE5B64459EA0}"/>
          </ac:spMkLst>
        </pc:spChg>
      </pc:sldChg>
      <pc:sldChg chg="modSp mod">
        <pc:chgData name="Thai Ha" userId="fcc4d8000a7c3fd3" providerId="LiveId" clId="{533C57EB-11C3-481A-B963-EB083E9D8094}" dt="2022-01-11T02:12:20.143" v="14" actId="20577"/>
        <pc:sldMkLst>
          <pc:docMk/>
          <pc:sldMk cId="0" sldId="259"/>
        </pc:sldMkLst>
        <pc:spChg chg="mod">
          <ac:chgData name="Thai Ha" userId="fcc4d8000a7c3fd3" providerId="LiveId" clId="{533C57EB-11C3-481A-B963-EB083E9D8094}" dt="2022-01-11T02:12:20.143" v="14" actId="20577"/>
          <ac:spMkLst>
            <pc:docMk/>
            <pc:sldMk cId="0" sldId="259"/>
            <ac:spMk id="747" creationId="{00000000-0000-0000-0000-000000000000}"/>
          </ac:spMkLst>
        </pc:spChg>
      </pc:sldChg>
      <pc:sldChg chg="modSp mod">
        <pc:chgData name="Thai Ha" userId="fcc4d8000a7c3fd3" providerId="LiveId" clId="{533C57EB-11C3-481A-B963-EB083E9D8094}" dt="2022-01-10T01:40:25.482" v="10" actId="20577"/>
        <pc:sldMkLst>
          <pc:docMk/>
          <pc:sldMk cId="0" sldId="260"/>
        </pc:sldMkLst>
        <pc:spChg chg="mod">
          <ac:chgData name="Thai Ha" userId="fcc4d8000a7c3fd3" providerId="LiveId" clId="{533C57EB-11C3-481A-B963-EB083E9D8094}" dt="2022-01-10T01:38:36.815" v="6" actId="20577"/>
          <ac:spMkLst>
            <pc:docMk/>
            <pc:sldMk cId="0" sldId="260"/>
            <ac:spMk id="843" creationId="{00000000-0000-0000-0000-000000000000}"/>
          </ac:spMkLst>
        </pc:spChg>
        <pc:spChg chg="mod">
          <ac:chgData name="Thai Ha" userId="fcc4d8000a7c3fd3" providerId="LiveId" clId="{533C57EB-11C3-481A-B963-EB083E9D8094}" dt="2022-01-10T01:40:25.482" v="10" actId="20577"/>
          <ac:spMkLst>
            <pc:docMk/>
            <pc:sldMk cId="0" sldId="260"/>
            <ac:spMk id="848" creationId="{00000000-0000-0000-0000-000000000000}"/>
          </ac:spMkLst>
        </pc:spChg>
      </pc:sldChg>
      <pc:sldChg chg="modSp mod">
        <pc:chgData name="Thai Ha" userId="fcc4d8000a7c3fd3" providerId="LiveId" clId="{533C57EB-11C3-481A-B963-EB083E9D8094}" dt="2022-01-10T01:31:57.262" v="5" actId="14100"/>
        <pc:sldMkLst>
          <pc:docMk/>
          <pc:sldMk cId="0" sldId="261"/>
        </pc:sldMkLst>
        <pc:spChg chg="mod">
          <ac:chgData name="Thai Ha" userId="fcc4d8000a7c3fd3" providerId="LiveId" clId="{533C57EB-11C3-481A-B963-EB083E9D8094}" dt="2022-01-10T01:31:54.760" v="4" actId="14100"/>
          <ac:spMkLst>
            <pc:docMk/>
            <pc:sldMk cId="0" sldId="261"/>
            <ac:spMk id="880" creationId="{00000000-0000-0000-0000-000000000000}"/>
          </ac:spMkLst>
        </pc:spChg>
        <pc:spChg chg="mod">
          <ac:chgData name="Thai Ha" userId="fcc4d8000a7c3fd3" providerId="LiveId" clId="{533C57EB-11C3-481A-B963-EB083E9D8094}" dt="2022-01-10T01:31:57.262" v="5" actId="14100"/>
          <ac:spMkLst>
            <pc:docMk/>
            <pc:sldMk cId="0" sldId="261"/>
            <ac:spMk id="884" creationId="{00000000-0000-0000-0000-000000000000}"/>
          </ac:spMkLst>
        </pc:spChg>
        <pc:cxnChg chg="mod">
          <ac:chgData name="Thai Ha" userId="fcc4d8000a7c3fd3" providerId="LiveId" clId="{533C57EB-11C3-481A-B963-EB083E9D8094}" dt="2022-01-10T01:31:54.760" v="4" actId="14100"/>
          <ac:cxnSpMkLst>
            <pc:docMk/>
            <pc:sldMk cId="0" sldId="261"/>
            <ac:cxnSpMk id="1018" creationId="{00000000-0000-0000-0000-000000000000}"/>
          </ac:cxnSpMkLst>
        </pc:cxnChg>
      </pc:sldChg>
      <pc:sldChg chg="modSp mod">
        <pc:chgData name="Thai Ha" userId="fcc4d8000a7c3fd3" providerId="LiveId" clId="{533C57EB-11C3-481A-B963-EB083E9D8094}" dt="2022-01-11T02:11:17.338" v="12" actId="20577"/>
        <pc:sldMkLst>
          <pc:docMk/>
          <pc:sldMk cId="1916909090" sldId="288"/>
        </pc:sldMkLst>
        <pc:spChg chg="mod">
          <ac:chgData name="Thai Ha" userId="fcc4d8000a7c3fd3" providerId="LiveId" clId="{533C57EB-11C3-481A-B963-EB083E9D8094}" dt="2022-01-11T02:11:17.338" v="12" actId="20577"/>
          <ac:spMkLst>
            <pc:docMk/>
            <pc:sldMk cId="1916909090" sldId="288"/>
            <ac:spMk id="15" creationId="{0BBB8028-FDD5-455F-AB4D-C806D19CA4F6}"/>
          </ac:spMkLst>
        </pc:spChg>
      </pc:sldChg>
      <pc:sldChg chg="modSp mod">
        <pc:chgData name="Thai Ha" userId="fcc4d8000a7c3fd3" providerId="LiveId" clId="{533C57EB-11C3-481A-B963-EB083E9D8094}" dt="2022-01-11T02:22:26.914" v="24" actId="27918"/>
        <pc:sldMkLst>
          <pc:docMk/>
          <pc:sldMk cId="3650553151" sldId="293"/>
        </pc:sldMkLst>
        <pc:graphicFrameChg chg="mod">
          <ac:chgData name="Thai Ha" userId="fcc4d8000a7c3fd3" providerId="LiveId" clId="{533C57EB-11C3-481A-B963-EB083E9D8094}" dt="2022-01-10T01:23:44.520" v="3" actId="20577"/>
          <ac:graphicFrameMkLst>
            <pc:docMk/>
            <pc:sldMk cId="3650553151" sldId="293"/>
            <ac:graphicFrameMk id="8" creationId="{414E5531-B56C-42D9-8543-6E4820698A1D}"/>
          </ac:graphicFrameMkLst>
        </pc:graphicFrameChg>
      </pc:sldChg>
      <pc:sldChg chg="modSp mod">
        <pc:chgData name="Thai Ha" userId="fcc4d8000a7c3fd3" providerId="LiveId" clId="{533C57EB-11C3-481A-B963-EB083E9D8094}" dt="2022-01-11T02:29:14.725" v="60" actId="20577"/>
        <pc:sldMkLst>
          <pc:docMk/>
          <pc:sldMk cId="1754825112" sldId="299"/>
        </pc:sldMkLst>
        <pc:spChg chg="mod">
          <ac:chgData name="Thai Ha" userId="fcc4d8000a7c3fd3" providerId="LiveId" clId="{533C57EB-11C3-481A-B963-EB083E9D8094}" dt="2022-01-11T02:28:49.617" v="57" actId="20577"/>
          <ac:spMkLst>
            <pc:docMk/>
            <pc:sldMk cId="1754825112" sldId="299"/>
            <ac:spMk id="2" creationId="{97280861-1258-4D88-BA2F-1D8424DA1832}"/>
          </ac:spMkLst>
        </pc:spChg>
        <pc:spChg chg="mod">
          <ac:chgData name="Thai Ha" userId="fcc4d8000a7c3fd3" providerId="LiveId" clId="{533C57EB-11C3-481A-B963-EB083E9D8094}" dt="2022-01-11T02:29:14.725" v="60" actId="20577"/>
          <ac:spMkLst>
            <pc:docMk/>
            <pc:sldMk cId="1754825112" sldId="299"/>
            <ac:spMk id="12" creationId="{BA3AED72-488C-43AA-A13A-8A4326B6A77F}"/>
          </ac:spMkLst>
        </pc:spChg>
      </pc:sldChg>
      <pc:sldChg chg="modSp mod">
        <pc:chgData name="Thai Ha" userId="fcc4d8000a7c3fd3" providerId="LiveId" clId="{533C57EB-11C3-481A-B963-EB083E9D8094}" dt="2022-01-11T02:31:24.615" v="62" actId="20577"/>
        <pc:sldMkLst>
          <pc:docMk/>
          <pc:sldMk cId="1444540450" sldId="302"/>
        </pc:sldMkLst>
        <pc:spChg chg="mod">
          <ac:chgData name="Thai Ha" userId="fcc4d8000a7c3fd3" providerId="LiveId" clId="{533C57EB-11C3-481A-B963-EB083E9D8094}" dt="2022-01-11T02:31:24.615" v="62" actId="20577"/>
          <ac:spMkLst>
            <pc:docMk/>
            <pc:sldMk cId="1444540450" sldId="302"/>
            <ac:spMk id="6" creationId="{C3D5922D-C5FC-4171-ACFF-EEF59E05DD4C}"/>
          </ac:spMkLst>
        </pc:spChg>
      </pc:sldChg>
      <pc:sldChg chg="modSp mod">
        <pc:chgData name="Thai Ha" userId="fcc4d8000a7c3fd3" providerId="LiveId" clId="{533C57EB-11C3-481A-B963-EB083E9D8094}" dt="2022-01-10T01:22:59.206" v="1" actId="1076"/>
        <pc:sldMkLst>
          <pc:docMk/>
          <pc:sldMk cId="358223586" sldId="311"/>
        </pc:sldMkLst>
        <pc:spChg chg="mod">
          <ac:chgData name="Thai Ha" userId="fcc4d8000a7c3fd3" providerId="LiveId" clId="{533C57EB-11C3-481A-B963-EB083E9D8094}" dt="2022-01-10T01:22:57.572" v="0" actId="1076"/>
          <ac:spMkLst>
            <pc:docMk/>
            <pc:sldMk cId="358223586" sldId="311"/>
            <ac:spMk id="19" creationId="{D2A10AD1-1164-4E8F-BCC8-186F3B433407}"/>
          </ac:spMkLst>
        </pc:spChg>
        <pc:spChg chg="mod">
          <ac:chgData name="Thai Ha" userId="fcc4d8000a7c3fd3" providerId="LiveId" clId="{533C57EB-11C3-481A-B963-EB083E9D8094}" dt="2022-01-10T01:22:59.206" v="1" actId="1076"/>
          <ac:spMkLst>
            <pc:docMk/>
            <pc:sldMk cId="358223586" sldId="311"/>
            <ac:spMk id="46" creationId="{0F6E2F67-A6F9-4BC6-B20F-F41AFFDF1F8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1" i="0" u="none" strike="noStrike" kern="1200" spc="0" baseline="0">
                <a:solidFill>
                  <a:schemeClr val="tx1"/>
                </a:solidFill>
                <a:latin typeface="+mn-lt"/>
                <a:ea typeface="+mn-ea"/>
                <a:cs typeface="+mn-cs"/>
              </a:defRPr>
            </a:pPr>
            <a:r>
              <a:rPr lang="en-US" sz="1200" b="1" dirty="0" err="1">
                <a:solidFill>
                  <a:schemeClr val="tx1"/>
                </a:solidFill>
              </a:rPr>
              <a:t>Số</a:t>
            </a:r>
            <a:r>
              <a:rPr lang="en-US" sz="1200" b="1" baseline="0" dirty="0">
                <a:solidFill>
                  <a:schemeClr val="tx1"/>
                </a:solidFill>
              </a:rPr>
              <a:t> </a:t>
            </a:r>
            <a:r>
              <a:rPr lang="en-US" sz="1200" b="1" baseline="0" dirty="0" err="1">
                <a:solidFill>
                  <a:schemeClr val="tx1"/>
                </a:solidFill>
              </a:rPr>
              <a:t>lượng</a:t>
            </a:r>
            <a:r>
              <a:rPr lang="en-US" sz="1200" b="1" baseline="0" dirty="0">
                <a:solidFill>
                  <a:schemeClr val="tx1"/>
                </a:solidFill>
              </a:rPr>
              <a:t> đ</a:t>
            </a:r>
            <a:r>
              <a:rPr lang="vi-VN" sz="1200" b="1" dirty="0">
                <a:solidFill>
                  <a:schemeClr val="tx1"/>
                </a:solidFill>
              </a:rPr>
              <a:t>ơn vị </a:t>
            </a:r>
            <a:r>
              <a:rPr lang="en-US" sz="1200" b="1" dirty="0" err="1">
                <a:solidFill>
                  <a:schemeClr val="tx1"/>
                </a:solidFill>
              </a:rPr>
              <a:t>điều</a:t>
            </a:r>
            <a:r>
              <a:rPr lang="en-US" sz="1200" b="1" baseline="0" dirty="0">
                <a:solidFill>
                  <a:schemeClr val="tx1"/>
                </a:solidFill>
              </a:rPr>
              <a:t> </a:t>
            </a:r>
            <a:r>
              <a:rPr lang="en-US" sz="1200" b="1" baseline="0" dirty="0" err="1">
                <a:solidFill>
                  <a:schemeClr val="tx1"/>
                </a:solidFill>
              </a:rPr>
              <a:t>tra</a:t>
            </a:r>
            <a:br>
              <a:rPr lang="en-US" sz="1200" b="1" dirty="0">
                <a:solidFill>
                  <a:schemeClr val="tx1"/>
                </a:solidFill>
              </a:rPr>
            </a:br>
            <a:r>
              <a:rPr lang="en-US" sz="1200" b="1" dirty="0">
                <a:solidFill>
                  <a:schemeClr val="tx1"/>
                </a:solidFill>
              </a:rPr>
              <a:t>(</a:t>
            </a:r>
            <a:r>
              <a:rPr lang="en-US" sz="1200" b="1" dirty="0" err="1">
                <a:solidFill>
                  <a:schemeClr val="tx1"/>
                </a:solidFill>
              </a:rPr>
              <a:t>triệu</a:t>
            </a:r>
            <a:r>
              <a:rPr lang="en-US" sz="1200" b="1" baseline="0" dirty="0">
                <a:solidFill>
                  <a:schemeClr val="tx1"/>
                </a:solidFill>
              </a:rPr>
              <a:t> </a:t>
            </a:r>
            <a:r>
              <a:rPr lang="en-US" sz="1200" b="1" baseline="0" dirty="0" err="1">
                <a:solidFill>
                  <a:schemeClr val="tx1"/>
                </a:solidFill>
              </a:rPr>
              <a:t>đơn</a:t>
            </a:r>
            <a:r>
              <a:rPr lang="en-US" sz="1200" b="1" baseline="0" dirty="0">
                <a:solidFill>
                  <a:schemeClr val="tx1"/>
                </a:solidFill>
              </a:rPr>
              <a:t> </a:t>
            </a:r>
            <a:r>
              <a:rPr lang="en-US" sz="1200" b="1" baseline="0" dirty="0" err="1">
                <a:solidFill>
                  <a:schemeClr val="tx1"/>
                </a:solidFill>
              </a:rPr>
              <a:t>vị</a:t>
            </a:r>
            <a:r>
              <a:rPr lang="en-US" sz="1200" b="1" baseline="0" dirty="0">
                <a:solidFill>
                  <a:schemeClr val="tx1"/>
                </a:solidFill>
              </a:rPr>
              <a:t>)</a:t>
            </a:r>
            <a:endParaRPr lang="vi-VN" sz="1200" b="1" dirty="0">
              <a:solidFill>
                <a:schemeClr val="tx1"/>
              </a:solidFill>
            </a:endParaRPr>
          </a:p>
        </c:rich>
      </c:tx>
      <c:overlay val="0"/>
      <c:spPr>
        <a:noFill/>
        <a:ln>
          <a:noFill/>
        </a:ln>
        <a:effectLst/>
      </c:spPr>
      <c:txPr>
        <a:bodyPr rot="0" spcFirstLastPara="1" vertOverflow="ellipsis" vert="horz" wrap="square" anchor="ctr" anchorCtr="1"/>
        <a:lstStyle/>
        <a:p>
          <a:pPr>
            <a:defRPr lang="en-US" sz="12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Đơn vị kinh tế sự nghiệp</c:v>
                </c:pt>
              </c:strCache>
            </c:strRef>
          </c:tx>
          <c:spPr>
            <a:solidFill>
              <a:schemeClr val="accent5"/>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accent5">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Đồng bằng sông Hồng</c:v>
                </c:pt>
                <c:pt idx="1">
                  <c:v>Bắc Trung Bộ và duyên hải miền Trung</c:v>
                </c:pt>
                <c:pt idx="2">
                  <c:v>Đông Nam Bộ</c:v>
                </c:pt>
                <c:pt idx="3">
                  <c:v>Đồng bằng sông Cửu Long</c:v>
                </c:pt>
                <c:pt idx="4">
                  <c:v>Trung du
và miền núi phía Bắc</c:v>
                </c:pt>
                <c:pt idx="5">
                  <c:v>Tây Nguyên</c:v>
                </c:pt>
              </c:strCache>
            </c:strRef>
          </c:cat>
          <c:val>
            <c:numRef>
              <c:f>Sheet1!$B$2:$B$7</c:f>
              <c:numCache>
                <c:formatCode>General</c:formatCode>
                <c:ptCount val="6"/>
                <c:pt idx="0">
                  <c:v>1.6</c:v>
                </c:pt>
                <c:pt idx="1">
                  <c:v>1.3</c:v>
                </c:pt>
                <c:pt idx="2">
                  <c:v>1.2</c:v>
                </c:pt>
                <c:pt idx="3">
                  <c:v>1.1000000000000001</c:v>
                </c:pt>
                <c:pt idx="4">
                  <c:v>0.53400000000000003</c:v>
                </c:pt>
                <c:pt idx="5">
                  <c:v>0.28899999999999998</c:v>
                </c:pt>
              </c:numCache>
            </c:numRef>
          </c:val>
          <c:extLst>
            <c:ext xmlns:c16="http://schemas.microsoft.com/office/drawing/2014/chart" uri="{C3380CC4-5D6E-409C-BE32-E72D297353CC}">
              <c16:uniqueId val="{00000000-045A-44E2-98E0-CFB22A5154C1}"/>
            </c:ext>
          </c:extLst>
        </c:ser>
        <c:dLbls>
          <c:showLegendKey val="0"/>
          <c:showVal val="0"/>
          <c:showCatName val="0"/>
          <c:showSerName val="0"/>
          <c:showPercent val="0"/>
          <c:showBubbleSize val="0"/>
        </c:dLbls>
        <c:gapWidth val="219"/>
        <c:overlap val="-27"/>
        <c:axId val="165335424"/>
        <c:axId val="165336960"/>
      </c:barChart>
      <c:catAx>
        <c:axId val="16533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solidFill>
                <a:latin typeface="+mn-lt"/>
                <a:ea typeface="+mn-ea"/>
                <a:cs typeface="+mn-cs"/>
              </a:defRPr>
            </a:pPr>
            <a:endParaRPr lang="en-US"/>
          </a:p>
        </c:txPr>
        <c:crossAx val="165336960"/>
        <c:crosses val="autoZero"/>
        <c:auto val="1"/>
        <c:lblAlgn val="ctr"/>
        <c:lblOffset val="100"/>
        <c:noMultiLvlLbl val="0"/>
      </c:catAx>
      <c:valAx>
        <c:axId val="16533696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5335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1" i="0" u="none" strike="noStrike" kern="1200" spc="0" baseline="0">
                <a:solidFill>
                  <a:schemeClr val="tx1"/>
                </a:solidFill>
                <a:latin typeface="+mn-lt"/>
                <a:ea typeface="+mn-ea"/>
                <a:cs typeface="+mn-cs"/>
              </a:defRPr>
            </a:pPr>
            <a:r>
              <a:rPr lang="en-US" sz="1200" b="1">
                <a:solidFill>
                  <a:schemeClr val="tx1"/>
                </a:solidFill>
              </a:rPr>
              <a:t>Số</a:t>
            </a:r>
            <a:r>
              <a:rPr lang="en-US" sz="1200" b="1" baseline="0">
                <a:solidFill>
                  <a:schemeClr val="tx1"/>
                </a:solidFill>
              </a:rPr>
              <a:t> lượng doanh nghiệp</a:t>
            </a:r>
            <a:br>
              <a:rPr lang="en-US" sz="1200" b="1" baseline="0">
                <a:solidFill>
                  <a:schemeClr val="tx1"/>
                </a:solidFill>
              </a:rPr>
            </a:br>
            <a:r>
              <a:rPr lang="en-US" sz="1200" b="1" baseline="0">
                <a:solidFill>
                  <a:schemeClr val="tx1"/>
                </a:solidFill>
              </a:rPr>
              <a:t>(nghìn doanh nghiệp)</a:t>
            </a:r>
            <a:endParaRPr lang="vi-VN" sz="1200" b="1">
              <a:solidFill>
                <a:schemeClr val="tx1"/>
              </a:solidFill>
            </a:endParaRPr>
          </a:p>
        </c:rich>
      </c:tx>
      <c:overlay val="0"/>
      <c:spPr>
        <a:noFill/>
        <a:ln>
          <a:noFill/>
        </a:ln>
        <a:effectLst/>
      </c:spPr>
      <c:txPr>
        <a:bodyPr rot="0" spcFirstLastPara="1" vertOverflow="ellipsis" vert="horz" wrap="square" anchor="ctr" anchorCtr="1"/>
        <a:lstStyle/>
        <a:p>
          <a:pPr>
            <a:defRPr lang="en-US" sz="12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Doanh nghiệp</c:v>
                </c:pt>
              </c:strCache>
            </c:strRef>
          </c:tx>
          <c:spPr>
            <a:solidFill>
              <a:srgbClr val="FFD40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accent6">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Đông Nam Bộ</c:v>
                </c:pt>
                <c:pt idx="1">
                  <c:v>Đồng bằng sông Hồng</c:v>
                </c:pt>
                <c:pt idx="2">
                  <c:v>Bắc Trung Bộ và duyên hải miền Trung</c:v>
                </c:pt>
                <c:pt idx="3">
                  <c:v>Đồng bằng sông Cửu Long</c:v>
                </c:pt>
                <c:pt idx="4">
                  <c:v>Trung du
và miền núi phía Bắc</c:v>
                </c:pt>
                <c:pt idx="5">
                  <c:v>Tây Nguyên</c:v>
                </c:pt>
              </c:strCache>
            </c:strRef>
          </c:cat>
          <c:val>
            <c:numRef>
              <c:f>Sheet1!$B$2:$B$7</c:f>
              <c:numCache>
                <c:formatCode>General</c:formatCode>
                <c:ptCount val="6"/>
                <c:pt idx="0">
                  <c:v>280.7</c:v>
                </c:pt>
                <c:pt idx="1">
                  <c:v>216.7</c:v>
                </c:pt>
                <c:pt idx="2">
                  <c:v>89.2</c:v>
                </c:pt>
                <c:pt idx="3">
                  <c:v>50.9</c:v>
                </c:pt>
                <c:pt idx="4" formatCode="0.0">
                  <c:v>28.088999999999999</c:v>
                </c:pt>
                <c:pt idx="5">
                  <c:v>17.899999999999999</c:v>
                </c:pt>
              </c:numCache>
            </c:numRef>
          </c:val>
          <c:extLst>
            <c:ext xmlns:c16="http://schemas.microsoft.com/office/drawing/2014/chart" uri="{C3380CC4-5D6E-409C-BE32-E72D297353CC}">
              <c16:uniqueId val="{0000000A-0A26-4178-9F3C-B8C5A2D6F37F}"/>
            </c:ext>
          </c:extLst>
        </c:ser>
        <c:dLbls>
          <c:showLegendKey val="0"/>
          <c:showVal val="0"/>
          <c:showCatName val="0"/>
          <c:showSerName val="0"/>
          <c:showPercent val="0"/>
          <c:showBubbleSize val="0"/>
        </c:dLbls>
        <c:gapWidth val="219"/>
        <c:overlap val="-27"/>
        <c:axId val="166161792"/>
        <c:axId val="166163584"/>
      </c:barChart>
      <c:catAx>
        <c:axId val="16616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solidFill>
                <a:latin typeface="+mn-lt"/>
                <a:ea typeface="+mn-ea"/>
                <a:cs typeface="+mn-cs"/>
              </a:defRPr>
            </a:pPr>
            <a:endParaRPr lang="en-US"/>
          </a:p>
        </c:txPr>
        <c:crossAx val="166163584"/>
        <c:crosses val="autoZero"/>
        <c:auto val="1"/>
        <c:lblAlgn val="ctr"/>
        <c:lblOffset val="100"/>
        <c:noMultiLvlLbl val="0"/>
      </c:catAx>
      <c:valAx>
        <c:axId val="16616358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6161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1" i="0" u="none" strike="noStrike" kern="1200" spc="0" baseline="0">
                <a:solidFill>
                  <a:schemeClr val="tx1"/>
                </a:solidFill>
                <a:latin typeface="+mn-lt"/>
                <a:ea typeface="+mn-ea"/>
                <a:cs typeface="+mn-cs"/>
              </a:defRPr>
            </a:pPr>
            <a:r>
              <a:rPr lang="en-US" sz="1200" b="1">
                <a:solidFill>
                  <a:schemeClr val="tx1"/>
                </a:solidFill>
              </a:rPr>
              <a:t>Số</a:t>
            </a:r>
            <a:r>
              <a:rPr lang="en-US" sz="1200" b="1" baseline="0">
                <a:solidFill>
                  <a:schemeClr val="tx1"/>
                </a:solidFill>
              </a:rPr>
              <a:t> lượng hợp tác xã tính đến 31/12/2020 (nghìn HTX)</a:t>
            </a:r>
            <a:endParaRPr lang="en-US" sz="1200" b="1">
              <a:solidFill>
                <a:schemeClr val="tx1"/>
              </a:solidFill>
            </a:endParaRPr>
          </a:p>
        </c:rich>
      </c:tx>
      <c:overlay val="0"/>
      <c:spPr>
        <a:noFill/>
        <a:ln>
          <a:noFill/>
        </a:ln>
        <a:effectLst/>
      </c:spPr>
      <c:txPr>
        <a:bodyPr rot="0" spcFirstLastPara="1" vertOverflow="ellipsis" vert="horz" wrap="square" anchor="ctr" anchorCtr="1"/>
        <a:lstStyle/>
        <a:p>
          <a:pPr>
            <a:defRPr lang="en-US" sz="12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HTX</c:v>
                </c:pt>
              </c:strCache>
            </c:strRef>
          </c:tx>
          <c:spPr>
            <a:solidFill>
              <a:schemeClr val="accent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4-8CB1-4BAD-AC99-B0BAA5A13F6A}"/>
              </c:ext>
            </c:extLst>
          </c:dPt>
          <c:dPt>
            <c:idx val="1"/>
            <c:invertIfNegative val="0"/>
            <c:bubble3D val="0"/>
            <c:spPr>
              <a:solidFill>
                <a:srgbClr val="FFD401"/>
              </a:solidFill>
              <a:ln>
                <a:noFill/>
              </a:ln>
              <a:effectLst/>
            </c:spPr>
            <c:extLst>
              <c:ext xmlns:c16="http://schemas.microsoft.com/office/drawing/2014/chart" uri="{C3380CC4-5D6E-409C-BE32-E72D297353CC}">
                <c16:uniqueId val="{00000005-8CB1-4BAD-AC99-B0BAA5A13F6A}"/>
              </c:ext>
            </c:extLst>
          </c:dPt>
          <c:dPt>
            <c:idx val="2"/>
            <c:invertIfNegative val="0"/>
            <c:bubble3D val="0"/>
            <c:spPr>
              <a:solidFill>
                <a:srgbClr val="00B0F0"/>
              </a:solidFill>
              <a:ln>
                <a:noFill/>
              </a:ln>
              <a:effectLst/>
            </c:spPr>
            <c:extLst>
              <c:ext xmlns:c16="http://schemas.microsoft.com/office/drawing/2014/chart" uri="{C3380CC4-5D6E-409C-BE32-E72D297353CC}">
                <c16:uniqueId val="{00000006-8CB1-4BAD-AC99-B0BAA5A13F6A}"/>
              </c:ext>
            </c:extLst>
          </c:dPt>
          <c:dLbls>
            <c:dLbl>
              <c:idx val="0"/>
              <c:tx>
                <c:rich>
                  <a:bodyPr rot="0" spcFirstLastPara="1" vertOverflow="ellipsis" vert="horz" wrap="square" lIns="38100" tIns="19050" rIns="38100" bIns="19050" anchor="ctr" anchorCtr="1">
                    <a:spAutoFit/>
                  </a:bodyPr>
                  <a:lstStyle/>
                  <a:p>
                    <a:pPr>
                      <a:defRPr lang="en-US" sz="1000" b="1" i="0" u="none" strike="noStrike" kern="1200" baseline="0">
                        <a:solidFill>
                          <a:schemeClr val="accent5"/>
                        </a:solidFill>
                        <a:latin typeface="+mn-lt"/>
                        <a:ea typeface="+mn-ea"/>
                        <a:cs typeface="+mn-cs"/>
                      </a:defRPr>
                    </a:pPr>
                    <a:r>
                      <a:rPr lang="en-US"/>
                      <a:t>7,8</a:t>
                    </a:r>
                    <a:endParaRPr lang="en-US" dirty="0"/>
                  </a:p>
                </c:rich>
              </c:tx>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CB1-4BAD-AC99-B0BAA5A13F6A}"/>
                </c:ext>
              </c:extLst>
            </c:dLbl>
            <c:dLbl>
              <c:idx val="1"/>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8CB1-4BAD-AC99-B0BAA5A13F6A}"/>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accent3">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8CB1-4BAD-AC99-B0BAA5A13F6A}"/>
                </c:ext>
              </c:extLst>
            </c:dLbl>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Nông, lâm nghiệp và thủy sản</c:v>
                </c:pt>
                <c:pt idx="1">
                  <c:v>Công nghiệp và xây dựng</c:v>
                </c:pt>
                <c:pt idx="2">
                  <c:v>Dịch vụ</c:v>
                </c:pt>
              </c:strCache>
            </c:strRef>
          </c:cat>
          <c:val>
            <c:numRef>
              <c:f>Sheet1!$B$2:$B$4</c:f>
              <c:numCache>
                <c:formatCode>General</c:formatCode>
                <c:ptCount val="3"/>
                <c:pt idx="0">
                  <c:v>7.7</c:v>
                </c:pt>
                <c:pt idx="1">
                  <c:v>2.8</c:v>
                </c:pt>
                <c:pt idx="2">
                  <c:v>4.7</c:v>
                </c:pt>
              </c:numCache>
            </c:numRef>
          </c:val>
          <c:extLst>
            <c:ext xmlns:c16="http://schemas.microsoft.com/office/drawing/2014/chart" uri="{C3380CC4-5D6E-409C-BE32-E72D297353CC}">
              <c16:uniqueId val="{00000000-8CB1-4BAD-AC99-B0BAA5A13F6A}"/>
            </c:ext>
          </c:extLst>
        </c:ser>
        <c:dLbls>
          <c:showLegendKey val="0"/>
          <c:showVal val="0"/>
          <c:showCatName val="0"/>
          <c:showSerName val="0"/>
          <c:showPercent val="0"/>
          <c:showBubbleSize val="0"/>
        </c:dLbls>
        <c:gapWidth val="219"/>
        <c:overlap val="-27"/>
        <c:axId val="160699136"/>
        <c:axId val="160700672"/>
      </c:barChart>
      <c:catAx>
        <c:axId val="160699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800" b="0" i="0" u="none" strike="noStrike" kern="1200" baseline="0">
                <a:solidFill>
                  <a:schemeClr val="tx1"/>
                </a:solidFill>
                <a:latin typeface="+mn-lt"/>
                <a:ea typeface="+mn-ea"/>
                <a:cs typeface="+mn-cs"/>
              </a:defRPr>
            </a:pPr>
            <a:endParaRPr lang="en-US"/>
          </a:p>
        </c:txPr>
        <c:crossAx val="160700672"/>
        <c:crosses val="autoZero"/>
        <c:auto val="1"/>
        <c:lblAlgn val="ctr"/>
        <c:lblOffset val="100"/>
        <c:noMultiLvlLbl val="0"/>
      </c:catAx>
      <c:valAx>
        <c:axId val="16070067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0699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1" i="0" u="none" strike="noStrike" kern="1200" spc="0" baseline="0">
                <a:solidFill>
                  <a:schemeClr val="tx1"/>
                </a:solidFill>
                <a:latin typeface="+mn-lt"/>
                <a:ea typeface="+mn-ea"/>
                <a:cs typeface="+mn-cs"/>
              </a:defRPr>
            </a:pPr>
            <a:r>
              <a:rPr lang="en-US" sz="1200" b="1">
                <a:solidFill>
                  <a:schemeClr val="tx1"/>
                </a:solidFill>
              </a:rPr>
              <a:t>Số</a:t>
            </a:r>
            <a:r>
              <a:rPr lang="en-US" sz="1200" b="1" baseline="0">
                <a:solidFill>
                  <a:schemeClr val="tx1"/>
                </a:solidFill>
              </a:rPr>
              <a:t> lao động trong hợp tác xã (nghìn người)</a:t>
            </a:r>
            <a:endParaRPr lang="en-US" sz="1200" b="1">
              <a:solidFill>
                <a:schemeClr val="tx1"/>
              </a:solidFill>
            </a:endParaRPr>
          </a:p>
        </c:rich>
      </c:tx>
      <c:overlay val="0"/>
      <c:spPr>
        <a:noFill/>
        <a:ln>
          <a:noFill/>
        </a:ln>
        <a:effectLst/>
      </c:spPr>
      <c:txPr>
        <a:bodyPr rot="0" spcFirstLastPara="1" vertOverflow="ellipsis" vert="horz" wrap="square" anchor="ctr" anchorCtr="1"/>
        <a:lstStyle/>
        <a:p>
          <a:pPr>
            <a:defRPr lang="en-US" sz="12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HTX</c:v>
                </c:pt>
              </c:strCache>
            </c:strRef>
          </c:tx>
          <c:spPr>
            <a:solidFill>
              <a:schemeClr val="accent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C6F0-4091-A163-386C8C7C02AF}"/>
              </c:ext>
            </c:extLst>
          </c:dPt>
          <c:dPt>
            <c:idx val="1"/>
            <c:invertIfNegative val="0"/>
            <c:bubble3D val="0"/>
            <c:spPr>
              <a:solidFill>
                <a:srgbClr val="FFD401"/>
              </a:solidFill>
              <a:ln>
                <a:noFill/>
              </a:ln>
              <a:effectLst/>
            </c:spPr>
            <c:extLst>
              <c:ext xmlns:c16="http://schemas.microsoft.com/office/drawing/2014/chart" uri="{C3380CC4-5D6E-409C-BE32-E72D297353CC}">
                <c16:uniqueId val="{00000003-C6F0-4091-A163-386C8C7C02AF}"/>
              </c:ext>
            </c:extLst>
          </c:dPt>
          <c:dPt>
            <c:idx val="2"/>
            <c:invertIfNegative val="0"/>
            <c:bubble3D val="0"/>
            <c:spPr>
              <a:solidFill>
                <a:srgbClr val="00B0F0"/>
              </a:solidFill>
              <a:ln>
                <a:noFill/>
              </a:ln>
              <a:effectLst/>
            </c:spPr>
            <c:extLst>
              <c:ext xmlns:c16="http://schemas.microsoft.com/office/drawing/2014/chart" uri="{C3380CC4-5D6E-409C-BE32-E72D297353CC}">
                <c16:uniqueId val="{00000005-C6F0-4091-A163-386C8C7C02AF}"/>
              </c:ext>
            </c:extLst>
          </c:dPt>
          <c:dLbls>
            <c:dLbl>
              <c:idx val="0"/>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6F0-4091-A163-386C8C7C02AF}"/>
                </c:ext>
              </c:extLst>
            </c:dLbl>
            <c:dLbl>
              <c:idx val="1"/>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C6F0-4091-A163-386C8C7C02AF}"/>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accent3">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C6F0-4091-A163-386C8C7C02AF}"/>
                </c:ext>
              </c:extLst>
            </c:dLbl>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Nông, lâm nghiệp và thủy sản</c:v>
                </c:pt>
                <c:pt idx="1">
                  <c:v>Công nghiệp và xây dựng</c:v>
                </c:pt>
                <c:pt idx="2">
                  <c:v>Dịch vụ</c:v>
                </c:pt>
              </c:strCache>
            </c:strRef>
          </c:cat>
          <c:val>
            <c:numRef>
              <c:f>Sheet1!$B$2:$B$4</c:f>
              <c:numCache>
                <c:formatCode>General</c:formatCode>
                <c:ptCount val="3"/>
                <c:pt idx="0">
                  <c:v>75.599999999999994</c:v>
                </c:pt>
                <c:pt idx="1">
                  <c:v>36.200000000000003</c:v>
                </c:pt>
                <c:pt idx="2">
                  <c:v>57.8</c:v>
                </c:pt>
              </c:numCache>
            </c:numRef>
          </c:val>
          <c:extLst>
            <c:ext xmlns:c16="http://schemas.microsoft.com/office/drawing/2014/chart" uri="{C3380CC4-5D6E-409C-BE32-E72D297353CC}">
              <c16:uniqueId val="{00000006-C6F0-4091-A163-386C8C7C02AF}"/>
            </c:ext>
          </c:extLst>
        </c:ser>
        <c:dLbls>
          <c:showLegendKey val="0"/>
          <c:showVal val="0"/>
          <c:showCatName val="0"/>
          <c:showSerName val="0"/>
          <c:showPercent val="0"/>
          <c:showBubbleSize val="0"/>
        </c:dLbls>
        <c:gapWidth val="219"/>
        <c:overlap val="-27"/>
        <c:axId val="161939840"/>
        <c:axId val="161941376"/>
      </c:barChart>
      <c:catAx>
        <c:axId val="161939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800" b="0" i="0" u="none" strike="noStrike" kern="1200" baseline="0">
                <a:solidFill>
                  <a:schemeClr val="tx1"/>
                </a:solidFill>
                <a:latin typeface="+mn-lt"/>
                <a:ea typeface="+mn-ea"/>
                <a:cs typeface="+mn-cs"/>
              </a:defRPr>
            </a:pPr>
            <a:endParaRPr lang="en-US"/>
          </a:p>
        </c:txPr>
        <c:crossAx val="161941376"/>
        <c:crosses val="autoZero"/>
        <c:auto val="1"/>
        <c:lblAlgn val="ctr"/>
        <c:lblOffset val="100"/>
        <c:noMultiLvlLbl val="0"/>
      </c:catAx>
      <c:valAx>
        <c:axId val="1619413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19398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CSSXKDCT</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4-D410-499C-B237-55012EB2E2EC}"/>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5-D410-499C-B237-55012EB2E2EC}"/>
              </c:ext>
            </c:extLst>
          </c:dPt>
          <c:dPt>
            <c:idx val="2"/>
            <c:invertIfNegative val="0"/>
            <c:bubble3D val="0"/>
            <c:spPr>
              <a:solidFill>
                <a:schemeClr val="tx2"/>
              </a:solidFill>
              <a:ln>
                <a:noFill/>
              </a:ln>
              <a:effectLst/>
            </c:spPr>
            <c:extLst>
              <c:ext xmlns:c16="http://schemas.microsoft.com/office/drawing/2014/chart" uri="{C3380CC4-5D6E-409C-BE32-E72D297353CC}">
                <c16:uniqueId val="{00000006-D410-499C-B237-55012EB2E2EC}"/>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D410-499C-B237-55012EB2E2EC}"/>
              </c:ext>
            </c:extLst>
          </c:dPt>
          <c:dPt>
            <c:idx val="4"/>
            <c:invertIfNegative val="0"/>
            <c:bubble3D val="0"/>
            <c:spPr>
              <a:solidFill>
                <a:schemeClr val="bg2"/>
              </a:solidFill>
              <a:ln>
                <a:noFill/>
              </a:ln>
              <a:effectLst/>
            </c:spPr>
            <c:extLst>
              <c:ext xmlns:c16="http://schemas.microsoft.com/office/drawing/2014/chart" uri="{C3380CC4-5D6E-409C-BE32-E72D297353CC}">
                <c16:uniqueId val="{00000008-D410-499C-B237-55012EB2E2EC}"/>
              </c:ext>
            </c:extLst>
          </c:dPt>
          <c:dPt>
            <c:idx val="5"/>
            <c:invertIfNegative val="0"/>
            <c:bubble3D val="0"/>
            <c:spPr>
              <a:solidFill>
                <a:srgbClr val="00B0F0"/>
              </a:solidFill>
              <a:ln>
                <a:noFill/>
              </a:ln>
              <a:effectLst/>
            </c:spPr>
            <c:extLst>
              <c:ext xmlns:c16="http://schemas.microsoft.com/office/drawing/2014/chart" uri="{C3380CC4-5D6E-409C-BE32-E72D297353CC}">
                <c16:uniqueId val="{00000009-D410-499C-B237-55012EB2E2EC}"/>
              </c:ext>
            </c:extLst>
          </c:dPt>
          <c:dLbls>
            <c:dLbl>
              <c:idx val="0"/>
              <c:spPr>
                <a:no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chemeClr val="bg2">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D410-499C-B237-55012EB2E2EC}"/>
                </c:ext>
              </c:extLst>
            </c:dLbl>
            <c:dLbl>
              <c:idx val="1"/>
              <c:spPr>
                <a:no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chemeClr val="accent5">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D410-499C-B237-55012EB2E2EC}"/>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chemeClr val="tx2">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D410-499C-B237-55012EB2E2EC}"/>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chemeClr val="accent3">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D410-499C-B237-55012EB2E2EC}"/>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chemeClr val="accent6">
                          <a:lumMod val="50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D410-499C-B237-55012EB2E2EC}"/>
                </c:ext>
              </c:extLst>
            </c:dLbl>
            <c:dLbl>
              <c:idx val="5"/>
              <c:spPr>
                <a:no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D410-499C-B237-55012EB2E2EC}"/>
                </c:ext>
              </c:extLst>
            </c:dLbl>
            <c:spPr>
              <a:no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Trung du miền núi phía Bắc</c:v>
                </c:pt>
                <c:pt idx="1">
                  <c:v>Đồng bằng sông Hồng</c:v>
                </c:pt>
                <c:pt idx="2">
                  <c:v>Bắc Trung bộ và duyên hải miền Trung</c:v>
                </c:pt>
                <c:pt idx="3">
                  <c:v>Tây Nguyên</c:v>
                </c:pt>
                <c:pt idx="4">
                  <c:v>Đông Nam bộ</c:v>
                </c:pt>
                <c:pt idx="5">
                  <c:v>Đồng bằng sông Cửu Long</c:v>
                </c:pt>
              </c:strCache>
            </c:strRef>
          </c:cat>
          <c:val>
            <c:numRef>
              <c:f>Sheet1!$B$2:$B$7</c:f>
              <c:numCache>
                <c:formatCode>0.0</c:formatCode>
                <c:ptCount val="6"/>
                <c:pt idx="0">
                  <c:v>485.69099999999992</c:v>
                </c:pt>
                <c:pt idx="1">
                  <c:v>1299.1989999999998</c:v>
                </c:pt>
                <c:pt idx="2">
                  <c:v>1200.539</c:v>
                </c:pt>
                <c:pt idx="3">
                  <c:v>260.18299999999999</c:v>
                </c:pt>
                <c:pt idx="4">
                  <c:v>943.00599999999997</c:v>
                </c:pt>
                <c:pt idx="5">
                  <c:v>1002.2840000000001</c:v>
                </c:pt>
              </c:numCache>
            </c:numRef>
          </c:val>
          <c:extLst>
            <c:ext xmlns:c16="http://schemas.microsoft.com/office/drawing/2014/chart" uri="{C3380CC4-5D6E-409C-BE32-E72D297353CC}">
              <c16:uniqueId val="{00000000-D410-499C-B237-55012EB2E2EC}"/>
            </c:ext>
          </c:extLst>
        </c:ser>
        <c:dLbls>
          <c:showLegendKey val="0"/>
          <c:showVal val="0"/>
          <c:showCatName val="0"/>
          <c:showSerName val="0"/>
          <c:showPercent val="0"/>
          <c:showBubbleSize val="0"/>
        </c:dLbls>
        <c:gapWidth val="90"/>
        <c:axId val="162480128"/>
        <c:axId val="162481664"/>
      </c:barChart>
      <c:catAx>
        <c:axId val="162480128"/>
        <c:scaling>
          <c:orientation val="minMax"/>
        </c:scaling>
        <c:delete val="0"/>
        <c:axPos val="b"/>
        <c:numFmt formatCode="General" sourceLinked="1"/>
        <c:majorTickMark val="none"/>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lang="en-US" sz="900" b="0" i="0" u="none" strike="noStrike" kern="1200" baseline="0">
                <a:solidFill>
                  <a:schemeClr val="tx1"/>
                </a:solidFill>
                <a:latin typeface="+mn-lt"/>
                <a:ea typeface="+mn-ea"/>
                <a:cs typeface="+mn-cs"/>
              </a:defRPr>
            </a:pPr>
            <a:endParaRPr lang="en-US"/>
          </a:p>
        </c:txPr>
        <c:crossAx val="162481664"/>
        <c:crosses val="autoZero"/>
        <c:auto val="1"/>
        <c:lblAlgn val="ctr"/>
        <c:lblOffset val="100"/>
        <c:noMultiLvlLbl val="0"/>
      </c:catAx>
      <c:valAx>
        <c:axId val="162481664"/>
        <c:scaling>
          <c:orientation val="minMax"/>
        </c:scaling>
        <c:delete val="1"/>
        <c:axPos val="l"/>
        <c:numFmt formatCode="0" sourceLinked="0"/>
        <c:majorTickMark val="none"/>
        <c:minorTickMark val="none"/>
        <c:tickLblPos val="nextTo"/>
        <c:crossAx val="162480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CSSXKDCT</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030-4B7B-AA58-B438504993B2}"/>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A030-4B7B-AA58-B438504993B2}"/>
              </c:ext>
            </c:extLst>
          </c:dPt>
          <c:dLbls>
            <c:dLbl>
              <c:idx val="0"/>
              <c:tx>
                <c:rich>
                  <a:bodyPr rot="0" spcFirstLastPara="1" vertOverflow="ellipsis" vert="horz" wrap="square" lIns="38100" tIns="19050" rIns="38100" bIns="19050" anchor="ctr" anchorCtr="1">
                    <a:spAutoFit/>
                  </a:bodyPr>
                  <a:lstStyle/>
                  <a:p>
                    <a:pPr>
                      <a:defRPr lang="en-US" sz="1050" b="1" i="0" u="none" strike="noStrike" kern="1200" baseline="0">
                        <a:solidFill>
                          <a:schemeClr val="bg2">
                            <a:lumMod val="75000"/>
                          </a:schemeClr>
                        </a:solidFill>
                        <a:latin typeface="+mn-lt"/>
                        <a:ea typeface="+mn-ea"/>
                        <a:cs typeface="+mn-cs"/>
                      </a:defRPr>
                    </a:pPr>
                    <a:fld id="{79E3AAED-A8FF-4FF1-9EED-E4A8BBFA56DF}" type="VALUE">
                      <a:rPr lang="en-US" sz="900"/>
                      <a:pPr>
                        <a:defRPr lang="en-US" sz="1050" b="1">
                          <a:solidFill>
                            <a:schemeClr val="bg2">
                              <a:lumMod val="75000"/>
                            </a:schemeClr>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chemeClr val="bg2">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030-4B7B-AA58-B438504993B2}"/>
                </c:ext>
              </c:extLst>
            </c:dLbl>
            <c:dLbl>
              <c:idx val="1"/>
              <c:layout>
                <c:manualLayout>
                  <c:x val="1.8632638220186903E-2"/>
                  <c:y val="8.5942395586756509E-3"/>
                </c:manualLayout>
              </c:layout>
              <c:tx>
                <c:rich>
                  <a:bodyPr rot="0" spcFirstLastPara="1" vertOverflow="ellipsis" vert="horz" wrap="square" lIns="38100" tIns="19050" rIns="38100" bIns="19050" anchor="ctr" anchorCtr="1">
                    <a:spAutoFit/>
                  </a:bodyPr>
                  <a:lstStyle/>
                  <a:p>
                    <a:pPr>
                      <a:defRPr lang="en-US" sz="1050" b="1" i="0" u="none" strike="noStrike" kern="1200" baseline="0">
                        <a:solidFill>
                          <a:schemeClr val="accent5">
                            <a:lumMod val="75000"/>
                          </a:schemeClr>
                        </a:solidFill>
                        <a:latin typeface="+mn-lt"/>
                        <a:ea typeface="+mn-ea"/>
                        <a:cs typeface="+mn-cs"/>
                      </a:defRPr>
                    </a:pPr>
                    <a:fld id="{624F4D26-ACE9-4935-B4C8-AB766CB10AEF}" type="VALUE">
                      <a:rPr lang="en-US" sz="900"/>
                      <a:pPr>
                        <a:defRPr lang="en-US" sz="1050" b="1">
                          <a:solidFill>
                            <a:schemeClr val="accent5">
                              <a:lumMod val="75000"/>
                            </a:schemeClr>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chemeClr val="accent5">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1439955712028416"/>
                      <c:h val="0.2035975351450261"/>
                    </c:manualLayout>
                  </c15:layout>
                  <c15:dlblFieldTable/>
                  <c15:showDataLabelsRange val="0"/>
                </c:ext>
                <c:ext xmlns:c16="http://schemas.microsoft.com/office/drawing/2014/chart" uri="{C3380CC4-5D6E-409C-BE32-E72D297353CC}">
                  <c16:uniqueId val="{00000003-A030-4B7B-AA58-B438504993B2}"/>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chemeClr val="tx2">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4C33-4FFA-9817-139F2B756D66}"/>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chemeClr val="accent3">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4C33-4FFA-9817-139F2B756D66}"/>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chemeClr val="accent6">
                          <a:lumMod val="50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4C33-4FFA-9817-139F2B756D66}"/>
                </c:ext>
              </c:extLst>
            </c:dLbl>
            <c:dLbl>
              <c:idx val="5"/>
              <c:spPr>
                <a:no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4C33-4FFA-9817-139F2B756D66}"/>
                </c:ext>
              </c:extLst>
            </c:dLbl>
            <c:spPr>
              <a:no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Khu vực công nghiệp và xây dựng</c:v>
                </c:pt>
                <c:pt idx="1">
                  <c:v>Khu vực dịch vụ</c:v>
                </c:pt>
              </c:strCache>
            </c:strRef>
          </c:cat>
          <c:val>
            <c:numRef>
              <c:f>Sheet1!$B$2:$B$3</c:f>
              <c:numCache>
                <c:formatCode>0.0</c:formatCode>
                <c:ptCount val="2"/>
                <c:pt idx="0">
                  <c:v>863.28400000000011</c:v>
                </c:pt>
                <c:pt idx="1">
                  <c:v>4327.6180000000004</c:v>
                </c:pt>
              </c:numCache>
            </c:numRef>
          </c:val>
          <c:extLst>
            <c:ext xmlns:c16="http://schemas.microsoft.com/office/drawing/2014/chart" uri="{C3380CC4-5D6E-409C-BE32-E72D297353CC}">
              <c16:uniqueId val="{0000000C-A030-4B7B-AA58-B438504993B2}"/>
            </c:ext>
          </c:extLst>
        </c:ser>
        <c:dLbls>
          <c:showLegendKey val="0"/>
          <c:showVal val="0"/>
          <c:showCatName val="0"/>
          <c:showSerName val="0"/>
          <c:showPercent val="0"/>
          <c:showBubbleSize val="0"/>
        </c:dLbls>
        <c:gapWidth val="90"/>
        <c:axId val="162535296"/>
        <c:axId val="162536832"/>
      </c:barChart>
      <c:catAx>
        <c:axId val="162535296"/>
        <c:scaling>
          <c:orientation val="minMax"/>
        </c:scaling>
        <c:delete val="0"/>
        <c:axPos val="b"/>
        <c:numFmt formatCode="General" sourceLinked="1"/>
        <c:majorTickMark val="none"/>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lang="en-US" sz="900" b="0" i="0" u="none" strike="noStrike" kern="1200" baseline="0">
                <a:solidFill>
                  <a:schemeClr val="tx1"/>
                </a:solidFill>
                <a:latin typeface="+mn-lt"/>
                <a:ea typeface="+mn-ea"/>
                <a:cs typeface="+mn-cs"/>
              </a:defRPr>
            </a:pPr>
            <a:endParaRPr lang="en-US"/>
          </a:p>
        </c:txPr>
        <c:crossAx val="162536832"/>
        <c:crosses val="autoZero"/>
        <c:auto val="1"/>
        <c:lblAlgn val="ctr"/>
        <c:lblOffset val="100"/>
        <c:noMultiLvlLbl val="0"/>
      </c:catAx>
      <c:valAx>
        <c:axId val="162536832"/>
        <c:scaling>
          <c:orientation val="minMax"/>
        </c:scaling>
        <c:delete val="1"/>
        <c:axPos val="l"/>
        <c:numFmt formatCode="0" sourceLinked="0"/>
        <c:majorTickMark val="none"/>
        <c:minorTickMark val="none"/>
        <c:tickLblPos val="nextTo"/>
        <c:crossAx val="162535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9104996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fa44da312a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fa44da312a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1963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fa32d67d3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fa32d67d3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3481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fa32d67d3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fa32d67d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543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fa32d67d3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fa32d67d3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8597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fa32d67d3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fa32d67d3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886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fa32d67d3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fa32d67d3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279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4"/>
        <p:cNvGrpSpPr/>
        <p:nvPr/>
      </p:nvGrpSpPr>
      <p:grpSpPr>
        <a:xfrm>
          <a:off x="0" y="0"/>
          <a:ext cx="0" cy="0"/>
          <a:chOff x="0" y="0"/>
          <a:chExt cx="0" cy="0"/>
        </a:xfrm>
      </p:grpSpPr>
      <p:sp>
        <p:nvSpPr>
          <p:cNvPr id="2095" name="Google Shape;2095;gfa32d67d33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6" name="Google Shape;2096;gfa32d67d3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395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1014888d28c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3" name="Google Shape;1403;g1014888d28c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9310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57205" y="1050100"/>
            <a:ext cx="5352600" cy="24531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000">
                <a:latin typeface="+mn-l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57200" y="3547403"/>
            <a:ext cx="5352600" cy="54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600"/>
              <a:buFont typeface="Fira Sans Extra Condensed ExtraBold"/>
              <a:buNone/>
              <a:defRPr sz="1600">
                <a:solidFill>
                  <a:schemeClr val="dk1"/>
                </a:solidFill>
                <a:latin typeface="+mn-lt"/>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atin typeface="+mn-lt"/>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pic>
        <p:nvPicPr>
          <p:cNvPr id="4" name="Picture 3" descr="Logo&#10;&#10;Description automatically generated">
            <a:extLst>
              <a:ext uri="{FF2B5EF4-FFF2-40B4-BE49-F238E27FC236}">
                <a16:creationId xmlns:a16="http://schemas.microsoft.com/office/drawing/2014/main" id="{3FB43219-3931-4E20-8233-B096EFA6C760}"/>
              </a:ext>
            </a:extLst>
          </p:cNvPr>
          <p:cNvPicPr>
            <a:picLocks noChangeAspect="1"/>
          </p:cNvPicPr>
          <p:nvPr userDrawn="1"/>
        </p:nvPicPr>
        <p:blipFill>
          <a:blip r:embed="rId2"/>
          <a:stretch>
            <a:fillRect/>
          </a:stretch>
        </p:blipFill>
        <p:spPr>
          <a:xfrm>
            <a:off x="457200" y="4732025"/>
            <a:ext cx="297677" cy="297677"/>
          </a:xfrm>
          <a:prstGeom prst="rect">
            <a:avLst/>
          </a:prstGeom>
        </p:spPr>
      </p:pic>
      <p:sp>
        <p:nvSpPr>
          <p:cNvPr id="5" name="TextBox 4">
            <a:extLst>
              <a:ext uri="{FF2B5EF4-FFF2-40B4-BE49-F238E27FC236}">
                <a16:creationId xmlns:a16="http://schemas.microsoft.com/office/drawing/2014/main" id="{43F5B776-BEA3-4386-B9F3-36196425BB8C}"/>
              </a:ext>
            </a:extLst>
          </p:cNvPr>
          <p:cNvSpPr txBox="1"/>
          <p:nvPr userDrawn="1"/>
        </p:nvSpPr>
        <p:spPr>
          <a:xfrm>
            <a:off x="754877" y="4763892"/>
            <a:ext cx="275576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t-BR" sz="1000" b="0">
                <a:effectLst/>
                <a:latin typeface="+mj-lt"/>
                <a:ea typeface="Times New Roman" panose="02020603050405020304" pitchFamily="18" charset="0"/>
              </a:rPr>
              <a:t>Kết quả sơ bộ Tổng điều tra kinh tế năm 2021</a:t>
            </a:r>
            <a:endParaRPr lang="en-US" sz="1000" b="0">
              <a:effectLst/>
              <a:latin typeface="+mj-lt"/>
              <a:ea typeface="Times New Roman" panose="02020603050405020304" pitchFamily="18" charset="0"/>
            </a:endParaRPr>
          </a:p>
        </p:txBody>
      </p:sp>
      <p:cxnSp>
        <p:nvCxnSpPr>
          <p:cNvPr id="6" name="Straight Connector 5">
            <a:extLst>
              <a:ext uri="{FF2B5EF4-FFF2-40B4-BE49-F238E27FC236}">
                <a16:creationId xmlns:a16="http://schemas.microsoft.com/office/drawing/2014/main" id="{3326D8ED-05DB-49DA-9A4C-908526AA11F2}"/>
              </a:ext>
            </a:extLst>
          </p:cNvPr>
          <p:cNvCxnSpPr>
            <a:cxnSpLocks/>
          </p:cNvCxnSpPr>
          <p:nvPr userDrawn="1"/>
        </p:nvCxnSpPr>
        <p:spPr>
          <a:xfrm>
            <a:off x="381663" y="4663217"/>
            <a:ext cx="8365145"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457200" y="411475"/>
            <a:ext cx="82389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mn-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457200" y="1152475"/>
            <a:ext cx="82389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atin typeface="+mn-lt"/>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5" name="Picture 4" descr="Logo&#10;&#10;Description automatically generated">
            <a:extLst>
              <a:ext uri="{FF2B5EF4-FFF2-40B4-BE49-F238E27FC236}">
                <a16:creationId xmlns:a16="http://schemas.microsoft.com/office/drawing/2014/main" id="{464AEA98-9708-4F69-BE77-AF56CAC8D23C}"/>
              </a:ext>
            </a:extLst>
          </p:cNvPr>
          <p:cNvPicPr>
            <a:picLocks noChangeAspect="1"/>
          </p:cNvPicPr>
          <p:nvPr userDrawn="1"/>
        </p:nvPicPr>
        <p:blipFill>
          <a:blip r:embed="rId2"/>
          <a:stretch>
            <a:fillRect/>
          </a:stretch>
        </p:blipFill>
        <p:spPr>
          <a:xfrm>
            <a:off x="457200" y="4732025"/>
            <a:ext cx="297677" cy="297677"/>
          </a:xfrm>
          <a:prstGeom prst="rect">
            <a:avLst/>
          </a:prstGeom>
        </p:spPr>
      </p:pic>
      <p:sp>
        <p:nvSpPr>
          <p:cNvPr id="6" name="TextBox 5">
            <a:extLst>
              <a:ext uri="{FF2B5EF4-FFF2-40B4-BE49-F238E27FC236}">
                <a16:creationId xmlns:a16="http://schemas.microsoft.com/office/drawing/2014/main" id="{59B8767C-C5A5-4D13-BB37-4FAA2ED9ABE1}"/>
              </a:ext>
            </a:extLst>
          </p:cNvPr>
          <p:cNvSpPr txBox="1"/>
          <p:nvPr userDrawn="1"/>
        </p:nvSpPr>
        <p:spPr>
          <a:xfrm>
            <a:off x="754877" y="4763892"/>
            <a:ext cx="275576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t-BR" sz="1000" b="0">
                <a:effectLst/>
                <a:latin typeface="+mj-lt"/>
                <a:ea typeface="Times New Roman" panose="02020603050405020304" pitchFamily="18" charset="0"/>
              </a:rPr>
              <a:t>Kết quả sơ bộ Tổng điều tra kinh tế năm 2021</a:t>
            </a:r>
            <a:endParaRPr lang="en-US" sz="1000" b="0">
              <a:effectLst/>
              <a:latin typeface="+mj-lt"/>
              <a:ea typeface="Times New Roman" panose="02020603050405020304" pitchFamily="18" charset="0"/>
            </a:endParaRPr>
          </a:p>
        </p:txBody>
      </p:sp>
      <p:cxnSp>
        <p:nvCxnSpPr>
          <p:cNvPr id="7" name="Straight Connector 6">
            <a:extLst>
              <a:ext uri="{FF2B5EF4-FFF2-40B4-BE49-F238E27FC236}">
                <a16:creationId xmlns:a16="http://schemas.microsoft.com/office/drawing/2014/main" id="{5CC0F642-F0E8-4999-816B-F705778610E8}"/>
              </a:ext>
            </a:extLst>
          </p:cNvPr>
          <p:cNvCxnSpPr>
            <a:cxnSpLocks/>
          </p:cNvCxnSpPr>
          <p:nvPr userDrawn="1"/>
        </p:nvCxnSpPr>
        <p:spPr>
          <a:xfrm>
            <a:off x="381663" y="4663217"/>
            <a:ext cx="8365145"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457200" y="411475"/>
            <a:ext cx="82389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mn-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atin typeface="+mn-lt"/>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2" name="Google Shape;22;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atin typeface="+mn-lt"/>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pic>
        <p:nvPicPr>
          <p:cNvPr id="6" name="Picture 5" descr="Logo&#10;&#10;Description automatically generated">
            <a:extLst>
              <a:ext uri="{FF2B5EF4-FFF2-40B4-BE49-F238E27FC236}">
                <a16:creationId xmlns:a16="http://schemas.microsoft.com/office/drawing/2014/main" id="{BD0081AF-8D60-4E9F-9CAE-4D00B49B5D50}"/>
              </a:ext>
            </a:extLst>
          </p:cNvPr>
          <p:cNvPicPr>
            <a:picLocks noChangeAspect="1"/>
          </p:cNvPicPr>
          <p:nvPr userDrawn="1"/>
        </p:nvPicPr>
        <p:blipFill>
          <a:blip r:embed="rId2"/>
          <a:stretch>
            <a:fillRect/>
          </a:stretch>
        </p:blipFill>
        <p:spPr>
          <a:xfrm>
            <a:off x="457200" y="4732025"/>
            <a:ext cx="297677" cy="297677"/>
          </a:xfrm>
          <a:prstGeom prst="rect">
            <a:avLst/>
          </a:prstGeom>
        </p:spPr>
      </p:pic>
      <p:sp>
        <p:nvSpPr>
          <p:cNvPr id="7" name="TextBox 6">
            <a:extLst>
              <a:ext uri="{FF2B5EF4-FFF2-40B4-BE49-F238E27FC236}">
                <a16:creationId xmlns:a16="http://schemas.microsoft.com/office/drawing/2014/main" id="{EBCB382C-A70B-4617-8DEE-C7DA2FC718D9}"/>
              </a:ext>
            </a:extLst>
          </p:cNvPr>
          <p:cNvSpPr txBox="1"/>
          <p:nvPr userDrawn="1"/>
        </p:nvSpPr>
        <p:spPr>
          <a:xfrm>
            <a:off x="754877" y="4763892"/>
            <a:ext cx="275576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t-BR" sz="1000" b="0">
                <a:effectLst/>
                <a:latin typeface="+mj-lt"/>
                <a:ea typeface="Times New Roman" panose="02020603050405020304" pitchFamily="18" charset="0"/>
              </a:rPr>
              <a:t>Kết quả sơ bộ Tổng điều tra kinh tế năm 2021</a:t>
            </a:r>
            <a:endParaRPr lang="en-US" sz="1000" b="0">
              <a:effectLst/>
              <a:latin typeface="+mj-lt"/>
              <a:ea typeface="Times New Roman" panose="02020603050405020304" pitchFamily="18" charset="0"/>
            </a:endParaRPr>
          </a:p>
        </p:txBody>
      </p:sp>
      <p:cxnSp>
        <p:nvCxnSpPr>
          <p:cNvPr id="8" name="Straight Connector 7">
            <a:extLst>
              <a:ext uri="{FF2B5EF4-FFF2-40B4-BE49-F238E27FC236}">
                <a16:creationId xmlns:a16="http://schemas.microsoft.com/office/drawing/2014/main" id="{1384EEC2-C1B1-47B5-9BEC-280D01EAF9E6}"/>
              </a:ext>
            </a:extLst>
          </p:cNvPr>
          <p:cNvCxnSpPr>
            <a:cxnSpLocks/>
          </p:cNvCxnSpPr>
          <p:nvPr userDrawn="1"/>
        </p:nvCxnSpPr>
        <p:spPr>
          <a:xfrm>
            <a:off x="381663" y="4663217"/>
            <a:ext cx="8365145"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457200" y="411475"/>
            <a:ext cx="82389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atin typeface="+mn-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 name="Picture 3" descr="Logo&#10;&#10;Description automatically generated">
            <a:extLst>
              <a:ext uri="{FF2B5EF4-FFF2-40B4-BE49-F238E27FC236}">
                <a16:creationId xmlns:a16="http://schemas.microsoft.com/office/drawing/2014/main" id="{976C8813-74C4-44D9-B492-352326BB115A}"/>
              </a:ext>
            </a:extLst>
          </p:cNvPr>
          <p:cNvPicPr>
            <a:picLocks noChangeAspect="1"/>
          </p:cNvPicPr>
          <p:nvPr userDrawn="1"/>
        </p:nvPicPr>
        <p:blipFill>
          <a:blip r:embed="rId2"/>
          <a:stretch>
            <a:fillRect/>
          </a:stretch>
        </p:blipFill>
        <p:spPr>
          <a:xfrm>
            <a:off x="457200" y="4732025"/>
            <a:ext cx="297677" cy="297677"/>
          </a:xfrm>
          <a:prstGeom prst="rect">
            <a:avLst/>
          </a:prstGeom>
        </p:spPr>
      </p:pic>
      <p:sp>
        <p:nvSpPr>
          <p:cNvPr id="5" name="TextBox 4">
            <a:extLst>
              <a:ext uri="{FF2B5EF4-FFF2-40B4-BE49-F238E27FC236}">
                <a16:creationId xmlns:a16="http://schemas.microsoft.com/office/drawing/2014/main" id="{BF032654-E471-46F9-9983-9A085E34943B}"/>
              </a:ext>
            </a:extLst>
          </p:cNvPr>
          <p:cNvSpPr txBox="1"/>
          <p:nvPr userDrawn="1"/>
        </p:nvSpPr>
        <p:spPr>
          <a:xfrm>
            <a:off x="754877" y="4763892"/>
            <a:ext cx="275576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t-BR" sz="1000" b="0">
                <a:effectLst/>
                <a:latin typeface="+mj-lt"/>
                <a:ea typeface="Times New Roman" panose="02020603050405020304" pitchFamily="18" charset="0"/>
              </a:rPr>
              <a:t>Kết quả sơ bộ Tổng điều tra kinh tế năm 2021</a:t>
            </a:r>
            <a:endParaRPr lang="en-US" sz="1000" b="0">
              <a:effectLst/>
              <a:latin typeface="+mj-lt"/>
              <a:ea typeface="Times New Roman" panose="02020603050405020304" pitchFamily="18" charset="0"/>
            </a:endParaRPr>
          </a:p>
        </p:txBody>
      </p:sp>
      <p:cxnSp>
        <p:nvCxnSpPr>
          <p:cNvPr id="8" name="Straight Connector 7">
            <a:extLst>
              <a:ext uri="{FF2B5EF4-FFF2-40B4-BE49-F238E27FC236}">
                <a16:creationId xmlns:a16="http://schemas.microsoft.com/office/drawing/2014/main" id="{373C1278-E51D-49DB-AE46-E8B58A582525}"/>
              </a:ext>
            </a:extLst>
          </p:cNvPr>
          <p:cNvCxnSpPr>
            <a:cxnSpLocks/>
          </p:cNvCxnSpPr>
          <p:nvPr userDrawn="1"/>
        </p:nvCxnSpPr>
        <p:spPr>
          <a:xfrm>
            <a:off x="381663" y="4663217"/>
            <a:ext cx="8365145"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atin typeface="+mn-lt"/>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9" name="Google Shape;29;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atin typeface="+mn-lt"/>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pic>
        <p:nvPicPr>
          <p:cNvPr id="5" name="Picture 4" descr="Logo&#10;&#10;Description automatically generated">
            <a:extLst>
              <a:ext uri="{FF2B5EF4-FFF2-40B4-BE49-F238E27FC236}">
                <a16:creationId xmlns:a16="http://schemas.microsoft.com/office/drawing/2014/main" id="{9B98EB36-FE3E-4F53-A278-FA71D76E884F}"/>
              </a:ext>
            </a:extLst>
          </p:cNvPr>
          <p:cNvPicPr>
            <a:picLocks noChangeAspect="1"/>
          </p:cNvPicPr>
          <p:nvPr userDrawn="1"/>
        </p:nvPicPr>
        <p:blipFill>
          <a:blip r:embed="rId2"/>
          <a:stretch>
            <a:fillRect/>
          </a:stretch>
        </p:blipFill>
        <p:spPr>
          <a:xfrm>
            <a:off x="457200" y="4732025"/>
            <a:ext cx="297677" cy="297677"/>
          </a:xfrm>
          <a:prstGeom prst="rect">
            <a:avLst/>
          </a:prstGeom>
        </p:spPr>
      </p:pic>
      <p:sp>
        <p:nvSpPr>
          <p:cNvPr id="6" name="TextBox 5">
            <a:extLst>
              <a:ext uri="{FF2B5EF4-FFF2-40B4-BE49-F238E27FC236}">
                <a16:creationId xmlns:a16="http://schemas.microsoft.com/office/drawing/2014/main" id="{EB90D2DA-21B5-4A7A-9179-B2E3B6868D04}"/>
              </a:ext>
            </a:extLst>
          </p:cNvPr>
          <p:cNvSpPr txBox="1"/>
          <p:nvPr userDrawn="1"/>
        </p:nvSpPr>
        <p:spPr>
          <a:xfrm>
            <a:off x="754877" y="4763892"/>
            <a:ext cx="275576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t-BR" sz="1000" b="0">
                <a:effectLst/>
                <a:latin typeface="+mj-lt"/>
                <a:ea typeface="Times New Roman" panose="02020603050405020304" pitchFamily="18" charset="0"/>
              </a:rPr>
              <a:t>Kết quả sơ bộ Tổng điều tra kinh tế năm 2021</a:t>
            </a:r>
            <a:endParaRPr lang="en-US" sz="1000" b="0">
              <a:effectLst/>
              <a:latin typeface="+mj-lt"/>
              <a:ea typeface="Times New Roman" panose="02020603050405020304" pitchFamily="18" charset="0"/>
            </a:endParaRPr>
          </a:p>
        </p:txBody>
      </p:sp>
      <p:cxnSp>
        <p:nvCxnSpPr>
          <p:cNvPr id="7" name="Straight Connector 6">
            <a:extLst>
              <a:ext uri="{FF2B5EF4-FFF2-40B4-BE49-F238E27FC236}">
                <a16:creationId xmlns:a16="http://schemas.microsoft.com/office/drawing/2014/main" id="{E204225D-1C8E-4FA0-82CB-6D9C73AE9FE7}"/>
              </a:ext>
            </a:extLst>
          </p:cNvPr>
          <p:cNvCxnSpPr>
            <a:cxnSpLocks/>
          </p:cNvCxnSpPr>
          <p:nvPr userDrawn="1"/>
        </p:nvCxnSpPr>
        <p:spPr>
          <a:xfrm>
            <a:off x="381663" y="4663217"/>
            <a:ext cx="8365145"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sp>
        <p:nvSpPr>
          <p:cNvPr id="35" name="Google Shape;35;p9"/>
          <p:cNvSpPr/>
          <p:nvPr userDrawn="1"/>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mn-lt"/>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7" name="Google Shape;3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atin typeface="+mn-lt"/>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8" name="Google Shape;3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atin typeface="+mj-lt"/>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7" name="Picture 6" descr="Logo&#10;&#10;Description automatically generated">
            <a:extLst>
              <a:ext uri="{FF2B5EF4-FFF2-40B4-BE49-F238E27FC236}">
                <a16:creationId xmlns:a16="http://schemas.microsoft.com/office/drawing/2014/main" id="{368F9899-9AB5-4344-806C-B333AC3CBED3}"/>
              </a:ext>
            </a:extLst>
          </p:cNvPr>
          <p:cNvPicPr>
            <a:picLocks noChangeAspect="1"/>
          </p:cNvPicPr>
          <p:nvPr userDrawn="1"/>
        </p:nvPicPr>
        <p:blipFill>
          <a:blip r:embed="rId2"/>
          <a:stretch>
            <a:fillRect/>
          </a:stretch>
        </p:blipFill>
        <p:spPr>
          <a:xfrm>
            <a:off x="457200" y="4732025"/>
            <a:ext cx="297677" cy="297677"/>
          </a:xfrm>
          <a:prstGeom prst="rect">
            <a:avLst/>
          </a:prstGeom>
        </p:spPr>
      </p:pic>
      <p:sp>
        <p:nvSpPr>
          <p:cNvPr id="8" name="TextBox 7">
            <a:extLst>
              <a:ext uri="{FF2B5EF4-FFF2-40B4-BE49-F238E27FC236}">
                <a16:creationId xmlns:a16="http://schemas.microsoft.com/office/drawing/2014/main" id="{44E4E3E6-0FE1-4C03-B585-03DF78CD02B2}"/>
              </a:ext>
            </a:extLst>
          </p:cNvPr>
          <p:cNvSpPr txBox="1"/>
          <p:nvPr userDrawn="1"/>
        </p:nvSpPr>
        <p:spPr>
          <a:xfrm>
            <a:off x="754877" y="4763892"/>
            <a:ext cx="275576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t-BR" sz="1000" b="0">
                <a:effectLst/>
                <a:latin typeface="+mj-lt"/>
                <a:ea typeface="Times New Roman" panose="02020603050405020304" pitchFamily="18" charset="0"/>
              </a:rPr>
              <a:t>Kết quả sơ bộ Tổng điều tra kinh tế năm 2021</a:t>
            </a:r>
            <a:endParaRPr lang="en-US" sz="1000" b="0">
              <a:effectLst/>
              <a:latin typeface="+mj-lt"/>
              <a:ea typeface="Times New Roman" panose="02020603050405020304" pitchFamily="18" charset="0"/>
            </a:endParaRPr>
          </a:p>
        </p:txBody>
      </p:sp>
      <p:cxnSp>
        <p:nvCxnSpPr>
          <p:cNvPr id="9" name="Straight Connector 8">
            <a:extLst>
              <a:ext uri="{FF2B5EF4-FFF2-40B4-BE49-F238E27FC236}">
                <a16:creationId xmlns:a16="http://schemas.microsoft.com/office/drawing/2014/main" id="{1E449BF4-9422-4D57-9237-907CF260921B}"/>
              </a:ext>
            </a:extLst>
          </p:cNvPr>
          <p:cNvCxnSpPr>
            <a:cxnSpLocks/>
          </p:cNvCxnSpPr>
          <p:nvPr userDrawn="1"/>
        </p:nvCxnSpPr>
        <p:spPr>
          <a:xfrm>
            <a:off x="381663" y="4663217"/>
            <a:ext cx="4023360"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
        <p:cNvGrpSpPr/>
        <p:nvPr/>
      </p:nvGrpSpPr>
      <p:grpSpPr>
        <a:xfrm>
          <a:off x="0" y="0"/>
          <a:ext cx="0" cy="0"/>
          <a:chOff x="0" y="0"/>
          <a:chExt cx="0" cy="0"/>
        </a:xfrm>
      </p:grpSpPr>
      <p:sp>
        <p:nvSpPr>
          <p:cNvPr id="44" name="Google Shape;44;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mn-lt"/>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5" name="Google Shape;45;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a:latin typeface="+mn-lt"/>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pic>
        <p:nvPicPr>
          <p:cNvPr id="5" name="Picture 4" descr="Logo&#10;&#10;Description automatically generated">
            <a:extLst>
              <a:ext uri="{FF2B5EF4-FFF2-40B4-BE49-F238E27FC236}">
                <a16:creationId xmlns:a16="http://schemas.microsoft.com/office/drawing/2014/main" id="{546F6DF8-A6D1-4018-B9D6-FB8B1F23EB6E}"/>
              </a:ext>
            </a:extLst>
          </p:cNvPr>
          <p:cNvPicPr>
            <a:picLocks noChangeAspect="1"/>
          </p:cNvPicPr>
          <p:nvPr userDrawn="1"/>
        </p:nvPicPr>
        <p:blipFill>
          <a:blip r:embed="rId2"/>
          <a:stretch>
            <a:fillRect/>
          </a:stretch>
        </p:blipFill>
        <p:spPr>
          <a:xfrm>
            <a:off x="457200" y="4732025"/>
            <a:ext cx="297677" cy="297677"/>
          </a:xfrm>
          <a:prstGeom prst="rect">
            <a:avLst/>
          </a:prstGeom>
        </p:spPr>
      </p:pic>
      <p:sp>
        <p:nvSpPr>
          <p:cNvPr id="6" name="TextBox 5">
            <a:extLst>
              <a:ext uri="{FF2B5EF4-FFF2-40B4-BE49-F238E27FC236}">
                <a16:creationId xmlns:a16="http://schemas.microsoft.com/office/drawing/2014/main" id="{49B1A478-3E4B-4120-BB86-CEA8EEC00CE4}"/>
              </a:ext>
            </a:extLst>
          </p:cNvPr>
          <p:cNvSpPr txBox="1"/>
          <p:nvPr userDrawn="1"/>
        </p:nvSpPr>
        <p:spPr>
          <a:xfrm>
            <a:off x="754877" y="4763892"/>
            <a:ext cx="275576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t-BR" sz="1000" b="0">
                <a:effectLst/>
                <a:latin typeface="+mj-lt"/>
                <a:ea typeface="Times New Roman" panose="02020603050405020304" pitchFamily="18" charset="0"/>
              </a:rPr>
              <a:t>Kết quả sơ bộ Tổng điều tra kinh tế năm 2021</a:t>
            </a:r>
            <a:endParaRPr lang="en-US" sz="1000" b="0">
              <a:effectLst/>
              <a:latin typeface="+mj-lt"/>
              <a:ea typeface="Times New Roman" panose="02020603050405020304" pitchFamily="18" charset="0"/>
            </a:endParaRPr>
          </a:p>
        </p:txBody>
      </p:sp>
      <p:cxnSp>
        <p:nvCxnSpPr>
          <p:cNvPr id="7" name="Straight Connector 6">
            <a:extLst>
              <a:ext uri="{FF2B5EF4-FFF2-40B4-BE49-F238E27FC236}">
                <a16:creationId xmlns:a16="http://schemas.microsoft.com/office/drawing/2014/main" id="{84C7DA36-147D-42E4-94DF-65445C1AEF47}"/>
              </a:ext>
            </a:extLst>
          </p:cNvPr>
          <p:cNvCxnSpPr>
            <a:cxnSpLocks/>
          </p:cNvCxnSpPr>
          <p:nvPr userDrawn="1"/>
        </p:nvCxnSpPr>
        <p:spPr>
          <a:xfrm>
            <a:off x="381663" y="4663217"/>
            <a:ext cx="8365145"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mn-lt"/>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4" name="Picture 3" descr="Logo&#10;&#10;Description automatically generated">
            <a:extLst>
              <a:ext uri="{FF2B5EF4-FFF2-40B4-BE49-F238E27FC236}">
                <a16:creationId xmlns:a16="http://schemas.microsoft.com/office/drawing/2014/main" id="{3A2F4FC5-136E-41DF-B81B-47B20221C65A}"/>
              </a:ext>
            </a:extLst>
          </p:cNvPr>
          <p:cNvPicPr>
            <a:picLocks noChangeAspect="1"/>
          </p:cNvPicPr>
          <p:nvPr userDrawn="1"/>
        </p:nvPicPr>
        <p:blipFill>
          <a:blip r:embed="rId2"/>
          <a:stretch>
            <a:fillRect/>
          </a:stretch>
        </p:blipFill>
        <p:spPr>
          <a:xfrm>
            <a:off x="457200" y="4732025"/>
            <a:ext cx="297677" cy="297677"/>
          </a:xfrm>
          <a:prstGeom prst="rect">
            <a:avLst/>
          </a:prstGeom>
        </p:spPr>
      </p:pic>
      <p:sp>
        <p:nvSpPr>
          <p:cNvPr id="5" name="TextBox 4">
            <a:extLst>
              <a:ext uri="{FF2B5EF4-FFF2-40B4-BE49-F238E27FC236}">
                <a16:creationId xmlns:a16="http://schemas.microsoft.com/office/drawing/2014/main" id="{D58AB93C-81EC-442E-BCBA-B37C6D2CF7E7}"/>
              </a:ext>
            </a:extLst>
          </p:cNvPr>
          <p:cNvSpPr txBox="1"/>
          <p:nvPr userDrawn="1"/>
        </p:nvSpPr>
        <p:spPr>
          <a:xfrm>
            <a:off x="754877" y="4763892"/>
            <a:ext cx="275576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t-BR" sz="1000" b="0">
                <a:effectLst/>
                <a:latin typeface="+mj-lt"/>
                <a:ea typeface="Times New Roman" panose="02020603050405020304" pitchFamily="18" charset="0"/>
              </a:rPr>
              <a:t>Kết quả sơ bộ Tổng điều tra kinh tế năm 2021</a:t>
            </a:r>
            <a:endParaRPr lang="en-US" sz="1000" b="0">
              <a:effectLst/>
              <a:latin typeface="+mj-lt"/>
              <a:ea typeface="Times New Roman" panose="02020603050405020304" pitchFamily="18" charset="0"/>
            </a:endParaRPr>
          </a:p>
        </p:txBody>
      </p:sp>
      <p:cxnSp>
        <p:nvCxnSpPr>
          <p:cNvPr id="6" name="Straight Connector 5">
            <a:extLst>
              <a:ext uri="{FF2B5EF4-FFF2-40B4-BE49-F238E27FC236}">
                <a16:creationId xmlns:a16="http://schemas.microsoft.com/office/drawing/2014/main" id="{315BA494-EB80-4770-9324-3C99CADFB39E}"/>
              </a:ext>
            </a:extLst>
          </p:cNvPr>
          <p:cNvCxnSpPr>
            <a:cxnSpLocks/>
          </p:cNvCxnSpPr>
          <p:nvPr userDrawn="1"/>
        </p:nvCxnSpPr>
        <p:spPr>
          <a:xfrm>
            <a:off x="381663" y="4663217"/>
            <a:ext cx="836514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60927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11475"/>
            <a:ext cx="82389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57200" y="1152475"/>
            <a:ext cx="82389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1pPr>
            <a:lvl2pPr marL="914400" lvl="1" indent="-30480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2pPr>
            <a:lvl3pPr marL="1371600" lvl="2" indent="-30480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3pPr>
            <a:lvl4pPr marL="1828800" lvl="3" indent="-30480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4pPr>
            <a:lvl5pPr marL="2286000" lvl="4" indent="-30480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5pPr>
            <a:lvl6pPr marL="2743200" lvl="5" indent="-30480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6pPr>
            <a:lvl7pPr marL="3200400" lvl="6" indent="-30480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7pPr>
            <a:lvl8pPr marL="3657600" lvl="7" indent="-30480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8pPr>
            <a:lvl9pPr marL="4114800" lvl="8" indent="-30480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6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1.png"/><Relationship Id="rId10" Type="http://schemas.openxmlformats.org/officeDocument/2006/relationships/image" Target="../media/image8.jpeg"/><Relationship Id="rId4" Type="http://schemas.openxmlformats.org/officeDocument/2006/relationships/image" Target="../media/image3.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3.jpeg"/><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33.jpeg"/><Relationship Id="rId1" Type="http://schemas.openxmlformats.org/officeDocument/2006/relationships/slideLayout" Target="../slideLayouts/slideLayout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2.jpeg"/><Relationship Id="rId7"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blip>
          <a:srcRect/>
          <a:stretch>
            <a:fillRect/>
          </a:stretch>
        </a:blipFill>
        <a:effectLst/>
      </p:bgPr>
    </p:bg>
    <p:spTree>
      <p:nvGrpSpPr>
        <p:cNvPr id="1" name="Shape 56"/>
        <p:cNvGrpSpPr/>
        <p:nvPr/>
      </p:nvGrpSpPr>
      <p:grpSpPr>
        <a:xfrm>
          <a:off x="0" y="0"/>
          <a:ext cx="0" cy="0"/>
          <a:chOff x="0" y="0"/>
          <a:chExt cx="0" cy="0"/>
        </a:xfrm>
      </p:grpSpPr>
      <p:pic>
        <p:nvPicPr>
          <p:cNvPr id="32" name="Picture 31" descr="A person selling vegetables at an outdoor market&#10;&#10;Description automatically generated with medium confidence">
            <a:extLst>
              <a:ext uri="{FF2B5EF4-FFF2-40B4-BE49-F238E27FC236}">
                <a16:creationId xmlns:a16="http://schemas.microsoft.com/office/drawing/2014/main" id="{0255960C-F952-4F7B-A7FA-3DD49C20C852}"/>
              </a:ext>
            </a:extLst>
          </p:cNvPr>
          <p:cNvPicPr>
            <a:picLocks noChangeAspect="1"/>
          </p:cNvPicPr>
          <p:nvPr/>
        </p:nvPicPr>
        <p:blipFill rotWithShape="1">
          <a:blip r:embed="rId4"/>
          <a:srcRect l="6367" t="11639" r="2006" b="-4321"/>
          <a:stretch/>
        </p:blipFill>
        <p:spPr>
          <a:xfrm>
            <a:off x="1162508" y="884663"/>
            <a:ext cx="1368329" cy="1111412"/>
          </a:xfrm>
          <a:prstGeom prst="hexagon">
            <a:avLst/>
          </a:prstGeom>
        </p:spPr>
      </p:pic>
      <p:sp>
        <p:nvSpPr>
          <p:cNvPr id="57" name="Google Shape;57;p15"/>
          <p:cNvSpPr txBox="1">
            <a:spLocks noGrp="1"/>
          </p:cNvSpPr>
          <p:nvPr>
            <p:ph type="ctrTitle"/>
          </p:nvPr>
        </p:nvSpPr>
        <p:spPr>
          <a:xfrm>
            <a:off x="3308195" y="1711141"/>
            <a:ext cx="5574547" cy="2305010"/>
          </a:xfrm>
          <a:prstGeom prst="rect">
            <a:avLst/>
          </a:prstGeom>
          <a:solidFill>
            <a:schemeClr val="bg2">
              <a:lumMod val="20000"/>
              <a:lumOff val="80000"/>
            </a:schemeClr>
          </a:solidFill>
        </p:spPr>
        <p:txBody>
          <a:bodyPr spcFirstLastPara="1" wrap="square" lIns="91425" tIns="91425" rIns="91425" bIns="91425" anchor="b" anchorCtr="0">
            <a:noAutofit/>
          </a:bodyPr>
          <a:lstStyle/>
          <a:p>
            <a:pPr marL="0" lvl="0" indent="0" algn="ctr" rtl="0">
              <a:spcBef>
                <a:spcPts val="0"/>
              </a:spcBef>
              <a:spcAft>
                <a:spcPts val="0"/>
              </a:spcAft>
              <a:buNone/>
            </a:pPr>
            <a:r>
              <a:rPr lang="en" sz="4400" b="1">
                <a:solidFill>
                  <a:schemeClr val="tx1">
                    <a:lumMod val="75000"/>
                    <a:lumOff val="25000"/>
                  </a:schemeClr>
                </a:solidFill>
              </a:rPr>
              <a:t>KẾT QUẢ SƠ BỘ</a:t>
            </a:r>
            <a:br>
              <a:rPr lang="en" sz="4400" b="1">
                <a:solidFill>
                  <a:schemeClr val="tx1">
                    <a:lumMod val="75000"/>
                    <a:lumOff val="25000"/>
                  </a:schemeClr>
                </a:solidFill>
              </a:rPr>
            </a:br>
            <a:r>
              <a:rPr lang="en" sz="4400" b="1">
                <a:solidFill>
                  <a:schemeClr val="tx1">
                    <a:lumMod val="75000"/>
                    <a:lumOff val="25000"/>
                  </a:schemeClr>
                </a:solidFill>
              </a:rPr>
              <a:t>TỔNG ĐIỀU TRA</a:t>
            </a:r>
            <a:br>
              <a:rPr lang="en" sz="4400" b="1">
                <a:solidFill>
                  <a:schemeClr val="tx1">
                    <a:lumMod val="75000"/>
                    <a:lumOff val="25000"/>
                  </a:schemeClr>
                </a:solidFill>
              </a:rPr>
            </a:br>
            <a:r>
              <a:rPr lang="en" sz="4400" b="1">
                <a:solidFill>
                  <a:schemeClr val="tx1">
                    <a:lumMod val="75000"/>
                    <a:lumOff val="25000"/>
                  </a:schemeClr>
                </a:solidFill>
              </a:rPr>
              <a:t>KINH TẾ NĂM 2021</a:t>
            </a:r>
            <a:endParaRPr sz="4400" b="1" dirty="0">
              <a:solidFill>
                <a:schemeClr val="tx1">
                  <a:lumMod val="75000"/>
                  <a:lumOff val="25000"/>
                </a:schemeClr>
              </a:solidFill>
            </a:endParaRPr>
          </a:p>
        </p:txBody>
      </p:sp>
      <p:sp>
        <p:nvSpPr>
          <p:cNvPr id="58" name="Google Shape;58;p15"/>
          <p:cNvSpPr txBox="1">
            <a:spLocks noGrp="1"/>
          </p:cNvSpPr>
          <p:nvPr>
            <p:ph type="subTitle" idx="1"/>
          </p:nvPr>
        </p:nvSpPr>
        <p:spPr>
          <a:xfrm>
            <a:off x="2995750" y="4597500"/>
            <a:ext cx="5886992" cy="36039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400" dirty="0">
                <a:solidFill>
                  <a:schemeClr val="tx1">
                    <a:lumMod val="75000"/>
                    <a:lumOff val="25000"/>
                  </a:schemeClr>
                </a:solidFill>
              </a:rPr>
              <a:t>Hà</a:t>
            </a:r>
            <a:r>
              <a:rPr lang="en" sz="1400" dirty="0">
                <a:solidFill>
                  <a:schemeClr val="tx1">
                    <a:lumMod val="75000"/>
                    <a:lumOff val="25000"/>
                  </a:schemeClr>
                </a:solidFill>
              </a:rPr>
              <a:t> Nội, tháng 01 năm 2022</a:t>
            </a:r>
            <a:endParaRPr sz="1400" dirty="0">
              <a:solidFill>
                <a:schemeClr val="tx1">
                  <a:lumMod val="75000"/>
                  <a:lumOff val="25000"/>
                </a:schemeClr>
              </a:solidFill>
            </a:endParaRPr>
          </a:p>
        </p:txBody>
      </p:sp>
      <p:pic>
        <p:nvPicPr>
          <p:cNvPr id="22" name="Picture 21" descr="Logo&#10;&#10;Description automatically generated">
            <a:extLst>
              <a:ext uri="{FF2B5EF4-FFF2-40B4-BE49-F238E27FC236}">
                <a16:creationId xmlns:a16="http://schemas.microsoft.com/office/drawing/2014/main" id="{C8FEC256-6841-4222-89FB-863FE81CA962}"/>
              </a:ext>
            </a:extLst>
          </p:cNvPr>
          <p:cNvPicPr>
            <a:picLocks noChangeAspect="1"/>
          </p:cNvPicPr>
          <p:nvPr/>
        </p:nvPicPr>
        <p:blipFill>
          <a:blip r:embed="rId5"/>
          <a:stretch>
            <a:fillRect/>
          </a:stretch>
        </p:blipFill>
        <p:spPr>
          <a:xfrm>
            <a:off x="4665595" y="480144"/>
            <a:ext cx="963386" cy="963386"/>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DCA7A47A-3E3C-4659-BC8E-DDABF09A4642}"/>
              </a:ext>
            </a:extLst>
          </p:cNvPr>
          <p:cNvPicPr>
            <a:picLocks noChangeAspect="1"/>
          </p:cNvPicPr>
          <p:nvPr/>
        </p:nvPicPr>
        <p:blipFill>
          <a:blip r:embed="rId6"/>
          <a:stretch>
            <a:fillRect/>
          </a:stretch>
        </p:blipFill>
        <p:spPr>
          <a:xfrm>
            <a:off x="5939246" y="480144"/>
            <a:ext cx="963386" cy="963386"/>
          </a:xfrm>
          <a:prstGeom prst="ellipse">
            <a:avLst/>
          </a:prstGeom>
        </p:spPr>
      </p:pic>
      <p:pic>
        <p:nvPicPr>
          <p:cNvPr id="28" name="Picture 27" descr="A picture containing indoor, person, preparing, cooking&#10;&#10;Description automatically generated">
            <a:extLst>
              <a:ext uri="{FF2B5EF4-FFF2-40B4-BE49-F238E27FC236}">
                <a16:creationId xmlns:a16="http://schemas.microsoft.com/office/drawing/2014/main" id="{15EE1DBD-338A-45CB-B864-C26B420C11AF}"/>
              </a:ext>
            </a:extLst>
          </p:cNvPr>
          <p:cNvPicPr>
            <a:picLocks noChangeAspect="1"/>
          </p:cNvPicPr>
          <p:nvPr/>
        </p:nvPicPr>
        <p:blipFill>
          <a:blip r:embed="rId7"/>
          <a:stretch>
            <a:fillRect/>
          </a:stretch>
        </p:blipFill>
        <p:spPr>
          <a:xfrm>
            <a:off x="135255" y="478971"/>
            <a:ext cx="1187739" cy="964559"/>
          </a:xfrm>
          <a:prstGeom prst="hexagon">
            <a:avLst/>
          </a:prstGeom>
        </p:spPr>
      </p:pic>
      <p:pic>
        <p:nvPicPr>
          <p:cNvPr id="34" name="Picture 33" descr="A picture containing outdoor, sky, place of worship, decorated&#10;&#10;Description automatically generated">
            <a:extLst>
              <a:ext uri="{FF2B5EF4-FFF2-40B4-BE49-F238E27FC236}">
                <a16:creationId xmlns:a16="http://schemas.microsoft.com/office/drawing/2014/main" id="{1483DF8F-8EAE-4881-9AF0-11B5C4DC429D}"/>
              </a:ext>
            </a:extLst>
          </p:cNvPr>
          <p:cNvPicPr>
            <a:picLocks noChangeAspect="1"/>
          </p:cNvPicPr>
          <p:nvPr/>
        </p:nvPicPr>
        <p:blipFill>
          <a:blip r:embed="rId8"/>
          <a:stretch>
            <a:fillRect/>
          </a:stretch>
        </p:blipFill>
        <p:spPr>
          <a:xfrm>
            <a:off x="134546" y="1559247"/>
            <a:ext cx="1187739" cy="892568"/>
          </a:xfrm>
          <a:prstGeom prst="hexagon">
            <a:avLst/>
          </a:prstGeom>
        </p:spPr>
      </p:pic>
      <p:pic>
        <p:nvPicPr>
          <p:cNvPr id="36" name="Picture 35" descr="A picture containing grass, outdoor, field, plant&#10;&#10;Description automatically generated">
            <a:extLst>
              <a:ext uri="{FF2B5EF4-FFF2-40B4-BE49-F238E27FC236}">
                <a16:creationId xmlns:a16="http://schemas.microsoft.com/office/drawing/2014/main" id="{18DDF0A7-8E59-41D5-AD74-076D5B95C3D6}"/>
              </a:ext>
            </a:extLst>
          </p:cNvPr>
          <p:cNvPicPr>
            <a:picLocks noChangeAspect="1"/>
          </p:cNvPicPr>
          <p:nvPr/>
        </p:nvPicPr>
        <p:blipFill>
          <a:blip r:embed="rId9"/>
          <a:stretch>
            <a:fillRect/>
          </a:stretch>
        </p:blipFill>
        <p:spPr>
          <a:xfrm>
            <a:off x="1192460" y="2014988"/>
            <a:ext cx="1368330" cy="963632"/>
          </a:xfrm>
          <a:prstGeom prst="hexagon">
            <a:avLst/>
          </a:prstGeom>
        </p:spPr>
      </p:pic>
      <p:pic>
        <p:nvPicPr>
          <p:cNvPr id="38" name="Picture 37" descr="A group of people working in a factory&#10;&#10;Description automatically generated with medium confidence">
            <a:extLst>
              <a:ext uri="{FF2B5EF4-FFF2-40B4-BE49-F238E27FC236}">
                <a16:creationId xmlns:a16="http://schemas.microsoft.com/office/drawing/2014/main" id="{9C29F4F3-E105-45D6-BCB0-0386682AE856}"/>
              </a:ext>
            </a:extLst>
          </p:cNvPr>
          <p:cNvPicPr>
            <a:picLocks noChangeAspect="1"/>
          </p:cNvPicPr>
          <p:nvPr/>
        </p:nvPicPr>
        <p:blipFill>
          <a:blip r:embed="rId10"/>
          <a:stretch>
            <a:fillRect/>
          </a:stretch>
        </p:blipFill>
        <p:spPr>
          <a:xfrm>
            <a:off x="134546" y="2567533"/>
            <a:ext cx="1188448" cy="909171"/>
          </a:xfrm>
          <a:prstGeom prst="hexagon">
            <a:avLst/>
          </a:prstGeom>
        </p:spPr>
      </p:pic>
      <p:pic>
        <p:nvPicPr>
          <p:cNvPr id="40" name="Picture 39" descr="A picture containing text, warehouse, scene&#10;&#10;Description automatically generated">
            <a:extLst>
              <a:ext uri="{FF2B5EF4-FFF2-40B4-BE49-F238E27FC236}">
                <a16:creationId xmlns:a16="http://schemas.microsoft.com/office/drawing/2014/main" id="{F1BB0FE4-0FB2-4D4C-A0E8-560ED7965EF5}"/>
              </a:ext>
            </a:extLst>
          </p:cNvPr>
          <p:cNvPicPr>
            <a:picLocks noChangeAspect="1"/>
          </p:cNvPicPr>
          <p:nvPr/>
        </p:nvPicPr>
        <p:blipFill>
          <a:blip r:embed="rId11"/>
          <a:stretch>
            <a:fillRect/>
          </a:stretch>
        </p:blipFill>
        <p:spPr>
          <a:xfrm>
            <a:off x="1162510" y="3038387"/>
            <a:ext cx="1368329" cy="977764"/>
          </a:xfrm>
          <a:prstGeom prst="hexagon">
            <a:avLst/>
          </a:prstGeom>
        </p:spPr>
      </p:pic>
      <p:pic>
        <p:nvPicPr>
          <p:cNvPr id="42" name="Picture 41" descr="Women working in a garden&#10;&#10;Description automatically generated with low confidence">
            <a:extLst>
              <a:ext uri="{FF2B5EF4-FFF2-40B4-BE49-F238E27FC236}">
                <a16:creationId xmlns:a16="http://schemas.microsoft.com/office/drawing/2014/main" id="{B26DE71F-AC11-4795-BD9C-6C9C97569313}"/>
              </a:ext>
            </a:extLst>
          </p:cNvPr>
          <p:cNvPicPr>
            <a:picLocks noChangeAspect="1"/>
          </p:cNvPicPr>
          <p:nvPr/>
        </p:nvPicPr>
        <p:blipFill>
          <a:blip r:embed="rId12"/>
          <a:stretch>
            <a:fillRect/>
          </a:stretch>
        </p:blipFill>
        <p:spPr>
          <a:xfrm>
            <a:off x="134546" y="3547433"/>
            <a:ext cx="1187738" cy="909171"/>
          </a:xfrm>
          <a:prstGeom prst="hexagon">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Google Shape;576;p16">
            <a:extLst>
              <a:ext uri="{FF2B5EF4-FFF2-40B4-BE49-F238E27FC236}">
                <a16:creationId xmlns:a16="http://schemas.microsoft.com/office/drawing/2014/main" id="{02B822CC-CB06-401C-9E73-C4B23F5F9B0F}"/>
              </a:ext>
            </a:extLst>
          </p:cNvPr>
          <p:cNvSpPr/>
          <p:nvPr/>
        </p:nvSpPr>
        <p:spPr>
          <a:xfrm>
            <a:off x="348872" y="682596"/>
            <a:ext cx="8520600" cy="658026"/>
          </a:xfrm>
          <a:prstGeom prst="roundRect">
            <a:avLst>
              <a:gd name="adj" fmla="val 0"/>
            </a:avLst>
          </a:prstGeom>
          <a:solidFill>
            <a:schemeClr val="bg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i="1" dirty="0" err="1">
                <a:solidFill>
                  <a:schemeClr val="dk1"/>
                </a:solidFill>
                <a:latin typeface="+mn-lt"/>
                <a:ea typeface="Roboto"/>
                <a:cs typeface="Roboto"/>
                <a:sym typeface="Roboto"/>
              </a:rPr>
              <a:t>Các</a:t>
            </a:r>
            <a:r>
              <a:rPr lang="en-US" b="1" i="1" dirty="0">
                <a:solidFill>
                  <a:schemeClr val="dk1"/>
                </a:solidFill>
                <a:latin typeface="+mn-lt"/>
                <a:ea typeface="Roboto"/>
                <a:cs typeface="Roboto"/>
                <a:sym typeface="Roboto"/>
              </a:rPr>
              <a:t> </a:t>
            </a:r>
            <a:r>
              <a:rPr lang="en-US" b="1" i="1" dirty="0" err="1">
                <a:solidFill>
                  <a:schemeClr val="dk1"/>
                </a:solidFill>
                <a:latin typeface="+mn-lt"/>
                <a:ea typeface="Roboto"/>
                <a:cs typeface="Roboto"/>
                <a:sym typeface="Roboto"/>
              </a:rPr>
              <a:t>đơn</a:t>
            </a:r>
            <a:r>
              <a:rPr lang="en-US" b="1" i="1" dirty="0">
                <a:solidFill>
                  <a:schemeClr val="dk1"/>
                </a:solidFill>
                <a:latin typeface="+mn-lt"/>
                <a:ea typeface="Roboto"/>
                <a:cs typeface="Roboto"/>
                <a:sym typeface="Roboto"/>
              </a:rPr>
              <a:t> </a:t>
            </a:r>
            <a:r>
              <a:rPr lang="en-US" b="1" i="1" dirty="0" err="1">
                <a:solidFill>
                  <a:schemeClr val="dk1"/>
                </a:solidFill>
                <a:latin typeface="+mn-lt"/>
                <a:ea typeface="Roboto"/>
                <a:cs typeface="Roboto"/>
                <a:sym typeface="Roboto"/>
              </a:rPr>
              <a:t>vị</a:t>
            </a:r>
            <a:r>
              <a:rPr lang="en-US" b="1" i="1" dirty="0">
                <a:solidFill>
                  <a:schemeClr val="dk1"/>
                </a:solidFill>
                <a:latin typeface="+mn-lt"/>
                <a:ea typeface="Roboto"/>
                <a:cs typeface="Roboto"/>
                <a:sym typeface="Roboto"/>
              </a:rPr>
              <a:t> </a:t>
            </a:r>
            <a:r>
              <a:rPr lang="en-US" b="1" i="1" dirty="0" err="1">
                <a:solidFill>
                  <a:schemeClr val="dk1"/>
                </a:solidFill>
                <a:latin typeface="+mn-lt"/>
                <a:ea typeface="Roboto"/>
                <a:cs typeface="Roboto"/>
                <a:sym typeface="Roboto"/>
              </a:rPr>
              <a:t>điều</a:t>
            </a:r>
            <a:r>
              <a:rPr lang="en-US" b="1" i="1" dirty="0">
                <a:solidFill>
                  <a:schemeClr val="dk1"/>
                </a:solidFill>
                <a:latin typeface="+mn-lt"/>
                <a:ea typeface="Roboto"/>
                <a:cs typeface="Roboto"/>
                <a:sym typeface="Roboto"/>
              </a:rPr>
              <a:t> </a:t>
            </a:r>
            <a:r>
              <a:rPr lang="en-US" b="1" i="1" dirty="0" err="1">
                <a:solidFill>
                  <a:schemeClr val="dk1"/>
                </a:solidFill>
                <a:latin typeface="+mn-lt"/>
                <a:ea typeface="Roboto"/>
                <a:cs typeface="Roboto"/>
                <a:sym typeface="Roboto"/>
              </a:rPr>
              <a:t>tra</a:t>
            </a:r>
            <a:r>
              <a:rPr lang="vi-VN" b="1" i="1" dirty="0">
                <a:solidFill>
                  <a:schemeClr val="dk1"/>
                </a:solidFill>
                <a:latin typeface="+mn-lt"/>
                <a:ea typeface="Roboto"/>
                <a:cs typeface="Roboto"/>
                <a:sym typeface="Roboto"/>
              </a:rPr>
              <a:t> tập trung nhiều nhất tại vùng Đồng bằng sông Hồng;</a:t>
            </a:r>
            <a:br>
              <a:rPr lang="vi-VN" b="1" i="1" dirty="0">
                <a:solidFill>
                  <a:schemeClr val="dk1"/>
                </a:solidFill>
                <a:latin typeface="+mn-lt"/>
                <a:ea typeface="Roboto"/>
                <a:cs typeface="Roboto"/>
                <a:sym typeface="Roboto"/>
              </a:rPr>
            </a:br>
            <a:r>
              <a:rPr lang="vi-VN" b="1" i="1" dirty="0">
                <a:solidFill>
                  <a:schemeClr val="dk1"/>
                </a:solidFill>
                <a:latin typeface="+mn-lt"/>
                <a:ea typeface="Roboto"/>
                <a:cs typeface="Roboto"/>
                <a:sym typeface="Roboto"/>
              </a:rPr>
              <a:t>Đông Nam Bộ</a:t>
            </a:r>
            <a:r>
              <a:rPr lang="en-US" b="1" i="1" dirty="0">
                <a:solidFill>
                  <a:schemeClr val="dk1"/>
                </a:solidFill>
                <a:latin typeface="+mn-lt"/>
                <a:ea typeface="Roboto"/>
                <a:cs typeface="Roboto"/>
                <a:sym typeface="Roboto"/>
              </a:rPr>
              <a:t> </a:t>
            </a:r>
            <a:r>
              <a:rPr lang="vi-VN" b="1" i="1" dirty="0">
                <a:solidFill>
                  <a:schemeClr val="dk1"/>
                </a:solidFill>
                <a:latin typeface="+mn-lt"/>
                <a:ea typeface="Roboto"/>
                <a:cs typeface="Roboto"/>
                <a:sym typeface="Roboto"/>
              </a:rPr>
              <a:t>tiếp tục dẫn đầu là vùng thu hút nhiều doanh nghiệp nhất cả nước.</a:t>
            </a:r>
            <a:endParaRPr lang="en-US" b="1" i="1" dirty="0">
              <a:solidFill>
                <a:schemeClr val="dk1"/>
              </a:solidFill>
              <a:latin typeface="+mn-lt"/>
              <a:ea typeface="Roboto Medium"/>
              <a:cs typeface="Roboto Medium"/>
              <a:sym typeface="Roboto Medium"/>
            </a:endParaRPr>
          </a:p>
        </p:txBody>
      </p:sp>
      <p:graphicFrame>
        <p:nvGraphicFramePr>
          <p:cNvPr id="7" name="Chart 6">
            <a:extLst>
              <a:ext uri="{FF2B5EF4-FFF2-40B4-BE49-F238E27FC236}">
                <a16:creationId xmlns:a16="http://schemas.microsoft.com/office/drawing/2014/main" id="{F6143292-62FF-4022-BCD1-8AB3E3DB28C5}"/>
              </a:ext>
            </a:extLst>
          </p:cNvPr>
          <p:cNvGraphicFramePr/>
          <p:nvPr>
            <p:extLst>
              <p:ext uri="{D42A27DB-BD31-4B8C-83A1-F6EECF244321}">
                <p14:modId xmlns:p14="http://schemas.microsoft.com/office/powerpoint/2010/main" val="604123202"/>
              </p:ext>
            </p:extLst>
          </p:nvPr>
        </p:nvGraphicFramePr>
        <p:xfrm>
          <a:off x="457199" y="1630930"/>
          <a:ext cx="4033025" cy="28964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414E5531-B56C-42D9-8543-6E4820698A1D}"/>
              </a:ext>
            </a:extLst>
          </p:cNvPr>
          <p:cNvGraphicFramePr/>
          <p:nvPr>
            <p:extLst>
              <p:ext uri="{D42A27DB-BD31-4B8C-83A1-F6EECF244321}">
                <p14:modId xmlns:p14="http://schemas.microsoft.com/office/powerpoint/2010/main" val="3713969275"/>
              </p:ext>
            </p:extLst>
          </p:nvPr>
        </p:nvGraphicFramePr>
        <p:xfrm>
          <a:off x="4572000" y="1627783"/>
          <a:ext cx="3981160" cy="28996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50553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blip>
          <a:srcRect/>
          <a:stretch>
            <a:fillRect l="-3000" r="-3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4153D9-B106-4C2F-BFF6-BF441A86A12D}"/>
              </a:ext>
            </a:extLst>
          </p:cNvPr>
          <p:cNvSpPr>
            <a:spLocks noGrp="1"/>
          </p:cNvSpPr>
          <p:nvPr>
            <p:ph type="title"/>
          </p:nvPr>
        </p:nvSpPr>
        <p:spPr>
          <a:xfrm>
            <a:off x="4482790" y="1759685"/>
            <a:ext cx="4148788" cy="1236274"/>
          </a:xfrm>
          <a:solidFill>
            <a:schemeClr val="accent5">
              <a:lumMod val="60000"/>
              <a:lumOff val="40000"/>
            </a:schemeClr>
          </a:solidFill>
        </p:spPr>
        <p:txBody>
          <a:bodyPr spcFirstLastPara="1" wrap="square" lIns="91425" tIns="91425" rIns="91425" bIns="91425" anchor="b" anchorCtr="0">
            <a:normAutofit fontScale="90000"/>
          </a:bodyPr>
          <a:lstStyle/>
          <a:p>
            <a:r>
              <a:rPr lang="en" i="0" u="none" strike="noStrike">
                <a:latin typeface="+mj-lt"/>
                <a:ea typeface="Fira Sans Extra Condensed SemiBold"/>
                <a:cs typeface="Fira Sans Extra Condensed SemiBold"/>
                <a:sym typeface="Fira Sans Extra Condensed SemiBold"/>
              </a:rPr>
              <a:t>DOANH NGHIỆP</a:t>
            </a:r>
            <a:br>
              <a:rPr lang="en" i="0" u="none" strike="noStrike">
                <a:latin typeface="+mj-lt"/>
                <a:ea typeface="Fira Sans Extra Condensed SemiBold"/>
                <a:cs typeface="Fira Sans Extra Condensed SemiBold"/>
                <a:sym typeface="Fira Sans Extra Condensed SemiBold"/>
              </a:rPr>
            </a:br>
            <a:r>
              <a:rPr lang="en" i="0" u="none" strike="noStrike">
                <a:latin typeface="+mj-lt"/>
                <a:ea typeface="Fira Sans Extra Condensed SemiBold"/>
                <a:cs typeface="Fira Sans Extra Condensed SemiBold"/>
                <a:sym typeface="Fira Sans Extra Condensed SemiBold"/>
              </a:rPr>
              <a:t>VÀ HỢP TÁC XÃ</a:t>
            </a:r>
            <a:endParaRPr lang="en-US" i="0" u="none" strike="noStrike">
              <a:latin typeface="+mj-lt"/>
              <a:ea typeface="Fira Sans Extra Condensed SemiBold"/>
              <a:cs typeface="Fira Sans Extra Condensed SemiBold"/>
              <a:sym typeface="Fira Sans Extra Condensed SemiBold"/>
            </a:endParaRPr>
          </a:p>
        </p:txBody>
      </p:sp>
      <p:pic>
        <p:nvPicPr>
          <p:cNvPr id="3" name="Picture 2" descr="A picture containing text, computer, table, worktable&#10;&#10;Description automatically generated">
            <a:extLst>
              <a:ext uri="{FF2B5EF4-FFF2-40B4-BE49-F238E27FC236}">
                <a16:creationId xmlns:a16="http://schemas.microsoft.com/office/drawing/2014/main" id="{94FBC43C-0E07-41AE-B490-1CD47D77EDB3}"/>
              </a:ext>
            </a:extLst>
          </p:cNvPr>
          <p:cNvPicPr>
            <a:picLocks noChangeAspect="1"/>
          </p:cNvPicPr>
          <p:nvPr/>
        </p:nvPicPr>
        <p:blipFill rotWithShape="1">
          <a:blip r:embed="rId3"/>
          <a:srcRect l="25785" r="3659"/>
          <a:stretch/>
        </p:blipFill>
        <p:spPr>
          <a:xfrm>
            <a:off x="758284" y="1426189"/>
            <a:ext cx="2371492" cy="1903267"/>
          </a:xfrm>
          <a:prstGeom prst="hexagon">
            <a:avLst/>
          </a:prstGeom>
        </p:spPr>
      </p:pic>
      <p:pic>
        <p:nvPicPr>
          <p:cNvPr id="6" name="Picture 5" descr="A group of people in an office&#10;&#10;Description automatically generated with medium confidence">
            <a:extLst>
              <a:ext uri="{FF2B5EF4-FFF2-40B4-BE49-F238E27FC236}">
                <a16:creationId xmlns:a16="http://schemas.microsoft.com/office/drawing/2014/main" id="{D6FFFF53-841D-4FD5-B37D-CB32B17DC1B4}"/>
              </a:ext>
            </a:extLst>
          </p:cNvPr>
          <p:cNvPicPr>
            <a:picLocks noChangeAspect="1"/>
          </p:cNvPicPr>
          <p:nvPr/>
        </p:nvPicPr>
        <p:blipFill rotWithShape="1">
          <a:blip r:embed="rId4"/>
          <a:srcRect r="10078"/>
          <a:stretch/>
        </p:blipFill>
        <p:spPr>
          <a:xfrm>
            <a:off x="2500173" y="3329456"/>
            <a:ext cx="1259206" cy="934228"/>
          </a:xfrm>
          <a:prstGeom prst="hexagon">
            <a:avLst/>
          </a:prstGeom>
        </p:spPr>
      </p:pic>
    </p:spTree>
    <p:extLst>
      <p:ext uri="{BB962C8B-B14F-4D97-AF65-F5344CB8AC3E}">
        <p14:creationId xmlns:p14="http://schemas.microsoft.com/office/powerpoint/2010/main" val="644666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blip>
          <a:srcRect/>
          <a:stretch>
            <a:fillRect/>
          </a:stretch>
        </a:blipFill>
        <a:effectLst/>
      </p:bgPr>
    </p:bg>
    <p:spTree>
      <p:nvGrpSpPr>
        <p:cNvPr id="1" name="Shape 876"/>
        <p:cNvGrpSpPr/>
        <p:nvPr/>
      </p:nvGrpSpPr>
      <p:grpSpPr>
        <a:xfrm>
          <a:off x="0" y="0"/>
          <a:ext cx="0" cy="0"/>
          <a:chOff x="0" y="0"/>
          <a:chExt cx="0" cy="0"/>
        </a:xfrm>
      </p:grpSpPr>
      <p:pic>
        <p:nvPicPr>
          <p:cNvPr id="29" name="Picture 28">
            <a:extLst>
              <a:ext uri="{FF2B5EF4-FFF2-40B4-BE49-F238E27FC236}">
                <a16:creationId xmlns:a16="http://schemas.microsoft.com/office/drawing/2014/main" id="{B0EBF96C-DF51-49AD-81BE-B9FBC0B4F3EB}"/>
              </a:ext>
            </a:extLst>
          </p:cNvPr>
          <p:cNvPicPr>
            <a:picLocks noChangeAspect="1"/>
          </p:cNvPicPr>
          <p:nvPr/>
        </p:nvPicPr>
        <p:blipFill>
          <a:blip r:embed="rId4"/>
          <a:stretch>
            <a:fillRect/>
          </a:stretch>
        </p:blipFill>
        <p:spPr>
          <a:xfrm>
            <a:off x="2869109" y="1718794"/>
            <a:ext cx="3307915" cy="2169915"/>
          </a:xfrm>
          <a:prstGeom prst="rect">
            <a:avLst/>
          </a:prstGeom>
        </p:spPr>
      </p:pic>
      <p:sp>
        <p:nvSpPr>
          <p:cNvPr id="880" name="Google Shape;880;p20"/>
          <p:cNvSpPr/>
          <p:nvPr/>
        </p:nvSpPr>
        <p:spPr>
          <a:xfrm>
            <a:off x="445711" y="1544814"/>
            <a:ext cx="2238016" cy="521756"/>
          </a:xfrm>
          <a:prstGeom prst="roundRect">
            <a:avLst>
              <a:gd name="adj" fmla="val 0"/>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Doanh nghiệp</a:t>
            </a:r>
            <a:endParaRPr lang="vi-VN" sz="1600">
              <a:solidFill>
                <a:schemeClr val="dk1"/>
              </a:solidFill>
              <a:latin typeface="+mj-lt"/>
              <a:ea typeface="Fira Sans Extra Condensed SemiBold"/>
              <a:cs typeface="Fira Sans Extra Condensed SemiBold"/>
              <a:sym typeface="Fira Sans Extra Condensed SemiBold"/>
            </a:endParaRPr>
          </a:p>
          <a:p>
            <a:pPr marL="0" lvl="0" indent="0" algn="ctr" rtl="0">
              <a:spcBef>
                <a:spcPts val="0"/>
              </a:spcBef>
              <a:spcAft>
                <a:spcPts val="0"/>
              </a:spcAft>
              <a:buClr>
                <a:srgbClr val="000000"/>
              </a:buClr>
              <a:buSzPts val="1100"/>
              <a:buFont typeface="Arial"/>
              <a:buNone/>
            </a:pPr>
            <a:r>
              <a:rPr lang="vi-VN" sz="1200">
                <a:solidFill>
                  <a:schemeClr val="dk1"/>
                </a:solidFill>
                <a:latin typeface="+mn-lt"/>
                <a:ea typeface="Fira Sans Extra Condensed SemiBold"/>
                <a:cs typeface="Fira Sans Extra Condensed SemiBold"/>
                <a:sym typeface="Fira Sans Extra Condensed SemiBold"/>
              </a:rPr>
              <a:t>(tại thời điểm 31/12/2020)</a:t>
            </a:r>
            <a:endParaRPr sz="1200">
              <a:solidFill>
                <a:schemeClr val="dk1"/>
              </a:solidFill>
              <a:latin typeface="+mn-lt"/>
              <a:ea typeface="Fira Sans Extra Condensed SemiBold"/>
              <a:cs typeface="Fira Sans Extra Condensed SemiBold"/>
              <a:sym typeface="Fira Sans Extra Condensed SemiBold"/>
            </a:endParaRPr>
          </a:p>
        </p:txBody>
      </p:sp>
      <p:sp>
        <p:nvSpPr>
          <p:cNvPr id="881" name="Google Shape;881;p20"/>
          <p:cNvSpPr/>
          <p:nvPr/>
        </p:nvSpPr>
        <p:spPr>
          <a:xfrm>
            <a:off x="445712" y="2927724"/>
            <a:ext cx="2238014" cy="573747"/>
          </a:xfrm>
          <a:prstGeom prst="roundRect">
            <a:avLst>
              <a:gd name="adj" fmla="val 0"/>
            </a:avLst>
          </a:prstGeom>
          <a:solidFill>
            <a:schemeClr val="accent5">
              <a:lumMod val="60000"/>
              <a:lumOff val="4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a:solidFill>
                  <a:schemeClr val="dk1"/>
                </a:solidFill>
                <a:latin typeface="+mj-lt"/>
                <a:ea typeface="Fira Sans Extra Condensed SemiBold"/>
                <a:cs typeface="Fira Sans Extra Condensed SemiBold"/>
                <a:sym typeface="Fira Sans Extra Condensed SemiBold"/>
              </a:rPr>
              <a:t>Tốc độ tăng bình quân </a:t>
            </a:r>
            <a:r>
              <a:rPr lang="vi-VN">
                <a:solidFill>
                  <a:schemeClr val="dk1"/>
                </a:solidFill>
                <a:latin typeface="+mn-lt"/>
                <a:ea typeface="Fira Sans Extra Condensed SemiBold"/>
                <a:cs typeface="Fira Sans Extra Condensed SemiBold"/>
                <a:sym typeface="Fira Sans Extra Condensed SemiBold"/>
              </a:rPr>
              <a:t>giai đoạn </a:t>
            </a:r>
            <a:r>
              <a:rPr lang="en">
                <a:solidFill>
                  <a:schemeClr val="dk1"/>
                </a:solidFill>
                <a:latin typeface="+mj-lt"/>
                <a:ea typeface="Fira Sans Extra Condensed SemiBold"/>
                <a:cs typeface="Fira Sans Extra Condensed SemiBold"/>
                <a:sym typeface="Fira Sans Extra Condensed SemiBold"/>
              </a:rPr>
              <a:t>2016-2019</a:t>
            </a:r>
            <a:endParaRPr>
              <a:solidFill>
                <a:schemeClr val="dk1"/>
              </a:solidFill>
              <a:latin typeface="+mj-lt"/>
              <a:ea typeface="Fira Sans Extra Condensed SemiBold"/>
              <a:cs typeface="Fira Sans Extra Condensed SemiBold"/>
              <a:sym typeface="Fira Sans Extra Condensed SemiBold"/>
            </a:endParaRPr>
          </a:p>
        </p:txBody>
      </p:sp>
      <p:sp>
        <p:nvSpPr>
          <p:cNvPr id="882" name="Google Shape;882;p20"/>
          <p:cNvSpPr/>
          <p:nvPr/>
        </p:nvSpPr>
        <p:spPr>
          <a:xfrm>
            <a:off x="6362406" y="2927724"/>
            <a:ext cx="2224544" cy="479250"/>
          </a:xfrm>
          <a:prstGeom prst="roundRect">
            <a:avLst>
              <a:gd name="adj" fmla="val 0"/>
            </a:avLst>
          </a:prstGeom>
          <a:solidFill>
            <a:srgbClr val="00B0F0"/>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a:solidFill>
                  <a:schemeClr val="dk1"/>
                </a:solidFill>
                <a:latin typeface="+mj-lt"/>
                <a:ea typeface="Fira Sans Extra Condensed SemiBold"/>
                <a:cs typeface="Fira Sans Extra Condensed SemiBold"/>
                <a:sym typeface="Fira Sans Extra Condensed SemiBold"/>
              </a:rPr>
              <a:t>Tốc độ tăng bình quân giai đoạn 2016-2020</a:t>
            </a:r>
          </a:p>
        </p:txBody>
      </p:sp>
      <p:sp>
        <p:nvSpPr>
          <p:cNvPr id="883" name="Google Shape;883;p20"/>
          <p:cNvSpPr/>
          <p:nvPr/>
        </p:nvSpPr>
        <p:spPr>
          <a:xfrm>
            <a:off x="6362412" y="1554410"/>
            <a:ext cx="2224638" cy="512160"/>
          </a:xfrm>
          <a:prstGeom prst="roundRect">
            <a:avLst>
              <a:gd name="adj" fmla="val 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Lao động</a:t>
            </a:r>
            <a:endParaRPr lang="vi-VN" sz="1600">
              <a:solidFill>
                <a:schemeClr val="dk1"/>
              </a:solidFill>
              <a:latin typeface="+mj-lt"/>
              <a:ea typeface="Fira Sans Extra Condensed SemiBold"/>
              <a:cs typeface="Fira Sans Extra Condensed SemiBold"/>
              <a:sym typeface="Fira Sans Extra Condensed SemiBold"/>
            </a:endParaRPr>
          </a:p>
          <a:p>
            <a:pPr algn="ctr">
              <a:buSzPts val="1100"/>
            </a:pPr>
            <a:r>
              <a:rPr lang="vi-VN" sz="1200">
                <a:solidFill>
                  <a:schemeClr val="dk1"/>
                </a:solidFill>
                <a:latin typeface="+mn-lt"/>
                <a:ea typeface="Fira Sans Extra Condensed SemiBold"/>
                <a:cs typeface="Fira Sans Extra Condensed SemiBold"/>
                <a:sym typeface="Fira Sans Extra Condensed SemiBold"/>
              </a:rPr>
              <a:t>(tại thời điểm 31/12/2020)</a:t>
            </a:r>
            <a:endParaRPr sz="1600">
              <a:solidFill>
                <a:schemeClr val="dk1"/>
              </a:solidFill>
              <a:latin typeface="+mj-lt"/>
              <a:ea typeface="Fira Sans Extra Condensed SemiBold"/>
              <a:cs typeface="Fira Sans Extra Condensed SemiBold"/>
              <a:sym typeface="Fira Sans Extra Condensed SemiBold"/>
            </a:endParaRPr>
          </a:p>
        </p:txBody>
      </p:sp>
      <p:sp>
        <p:nvSpPr>
          <p:cNvPr id="884" name="Google Shape;884;p20"/>
          <p:cNvSpPr txBox="1"/>
          <p:nvPr/>
        </p:nvSpPr>
        <p:spPr>
          <a:xfrm>
            <a:off x="445711" y="2129129"/>
            <a:ext cx="2238017" cy="71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683,6</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a:t>
            </a:r>
            <a:r>
              <a:rPr lang="vi-VN" sz="12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DN</a:t>
            </a:r>
          </a:p>
          <a:p>
            <a:pPr algn="ctr">
              <a:spcAft>
                <a:spcPts val="600"/>
              </a:spcAft>
              <a:buClr>
                <a:schemeClr val="dk1"/>
              </a:buClr>
              <a:buSzPts val="1100"/>
            </a:pPr>
            <a:r>
              <a:rPr lang="en-US" sz="1200">
                <a:solidFill>
                  <a:srgbClr val="242424"/>
                </a:solidFill>
                <a:latin typeface="+mn-lt"/>
                <a:ea typeface="Roboto"/>
                <a:cs typeface="Roboto"/>
                <a:sym typeface="Roboto"/>
              </a:rPr>
              <a:t>(tăng 2,3% so với năm 2019)</a:t>
            </a:r>
          </a:p>
          <a:p>
            <a:pPr marL="0" lvl="0" indent="0" algn="ctr" rtl="0">
              <a:spcBef>
                <a:spcPts val="0"/>
              </a:spcBef>
              <a:spcAft>
                <a:spcPts val="600"/>
              </a:spcAft>
              <a:buClr>
                <a:schemeClr val="dk1"/>
              </a:buClr>
              <a:buSzPts val="1100"/>
              <a:buFont typeface="Arial"/>
              <a:buNone/>
            </a:pPr>
            <a:endParaRPr lang="en-US" sz="1200">
              <a:solidFill>
                <a:srgbClr val="242424"/>
              </a:solidFill>
              <a:latin typeface="+mn-lt"/>
              <a:ea typeface="Roboto"/>
              <a:cs typeface="Roboto"/>
              <a:sym typeface="Roboto"/>
            </a:endParaRPr>
          </a:p>
        </p:txBody>
      </p:sp>
      <p:sp>
        <p:nvSpPr>
          <p:cNvPr id="885" name="Google Shape;885;p20"/>
          <p:cNvSpPr txBox="1"/>
          <p:nvPr/>
        </p:nvSpPr>
        <p:spPr>
          <a:xfrm>
            <a:off x="6362412" y="2130903"/>
            <a:ext cx="2224538" cy="644024"/>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14,7</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triệu người</a:t>
            </a:r>
          </a:p>
          <a:p>
            <a:pPr algn="ctr">
              <a:spcAft>
                <a:spcPts val="600"/>
              </a:spcAft>
              <a:buClr>
                <a:schemeClr val="dk1"/>
              </a:buClr>
              <a:buSzPts val="1100"/>
            </a:pPr>
            <a:r>
              <a:rPr lang="en-US" sz="1200">
                <a:solidFill>
                  <a:srgbClr val="242424"/>
                </a:solidFill>
                <a:latin typeface="+mn-lt"/>
                <a:ea typeface="Roboto"/>
                <a:cs typeface="Roboto"/>
                <a:sym typeface="Roboto"/>
              </a:rPr>
              <a:t>(giảm 3,1% so với năm 2019)</a:t>
            </a:r>
          </a:p>
          <a:p>
            <a:pPr marL="0" lvl="0" indent="0" algn="ctr" rtl="0">
              <a:spcBef>
                <a:spcPts val="0"/>
              </a:spcBef>
              <a:spcAft>
                <a:spcPts val="600"/>
              </a:spcAft>
              <a:buClr>
                <a:schemeClr val="dk1"/>
              </a:buClr>
              <a:buSzPts val="1100"/>
              <a:buFont typeface="Arial"/>
              <a:buNone/>
            </a:pPr>
            <a:endParaRPr lang="en-US" sz="1200">
              <a:solidFill>
                <a:srgbClr val="242424"/>
              </a:solidFill>
              <a:latin typeface="+mn-lt"/>
              <a:ea typeface="Roboto"/>
              <a:cs typeface="Roboto"/>
              <a:sym typeface="Roboto"/>
            </a:endParaRPr>
          </a:p>
        </p:txBody>
      </p:sp>
      <p:sp>
        <p:nvSpPr>
          <p:cNvPr id="886" name="Google Shape;886;p20"/>
          <p:cNvSpPr txBox="1"/>
          <p:nvPr/>
        </p:nvSpPr>
        <p:spPr>
          <a:xfrm>
            <a:off x="445711" y="3555221"/>
            <a:ext cx="2238013" cy="1015498"/>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9,8%/năm </a:t>
            </a:r>
            <a:br>
              <a:rPr lang="en-US" sz="1600">
                <a:solidFill>
                  <a:srgbClr val="242424"/>
                </a:solidFill>
                <a:latin typeface="+mn-lt"/>
                <a:ea typeface="Roboto"/>
                <a:cs typeface="Roboto"/>
                <a:sym typeface="Roboto"/>
              </a:rPr>
            </a:br>
            <a:r>
              <a:rPr lang="en-US" sz="1100">
                <a:solidFill>
                  <a:srgbClr val="242424"/>
                </a:solidFill>
                <a:latin typeface="+mn-lt"/>
                <a:ea typeface="Roboto"/>
                <a:cs typeface="Roboto"/>
                <a:sym typeface="Roboto"/>
              </a:rPr>
              <a:t>về doanh nghiệp</a:t>
            </a:r>
          </a:p>
          <a:p>
            <a:pPr algn="ctr">
              <a:spcAft>
                <a:spcPts val="600"/>
              </a:spcAft>
              <a:buClr>
                <a:schemeClr val="dk1"/>
              </a:buClr>
              <a:buSzPts val="1100"/>
            </a:pPr>
            <a:r>
              <a:rPr lang="en-US" sz="1600">
                <a:solidFill>
                  <a:srgbClr val="242424"/>
                </a:solidFill>
                <a:latin typeface="+mn-lt"/>
                <a:ea typeface="Roboto"/>
                <a:cs typeface="Roboto"/>
                <a:sym typeface="Roboto"/>
              </a:rPr>
              <a:t>2,6%/năm</a:t>
            </a:r>
            <a:br>
              <a:rPr lang="en-US" sz="1800">
                <a:solidFill>
                  <a:srgbClr val="242424"/>
                </a:solidFill>
                <a:latin typeface="+mn-lt"/>
                <a:ea typeface="Roboto"/>
                <a:cs typeface="Roboto"/>
                <a:sym typeface="Roboto"/>
              </a:rPr>
            </a:br>
            <a:r>
              <a:rPr lang="en-US" sz="1100">
                <a:solidFill>
                  <a:srgbClr val="242424"/>
                </a:solidFill>
                <a:latin typeface="+mn-lt"/>
                <a:ea typeface="Roboto"/>
                <a:cs typeface="Roboto"/>
                <a:sym typeface="Roboto"/>
              </a:rPr>
              <a:t>về lao động</a:t>
            </a:r>
          </a:p>
          <a:p>
            <a:pPr marL="0" lvl="0" indent="0" algn="ctr" rtl="0">
              <a:spcBef>
                <a:spcPts val="0"/>
              </a:spcBef>
              <a:spcAft>
                <a:spcPts val="600"/>
              </a:spcAft>
              <a:buClr>
                <a:schemeClr val="dk1"/>
              </a:buClr>
              <a:buSzPts val="1100"/>
              <a:buFont typeface="Arial"/>
              <a:buNone/>
            </a:pPr>
            <a:endParaRPr lang="en-US" sz="1200">
              <a:solidFill>
                <a:srgbClr val="242424"/>
              </a:solidFill>
              <a:latin typeface="+mn-lt"/>
              <a:ea typeface="Roboto"/>
              <a:cs typeface="Roboto"/>
              <a:sym typeface="Roboto"/>
            </a:endParaRPr>
          </a:p>
        </p:txBody>
      </p:sp>
      <p:sp>
        <p:nvSpPr>
          <p:cNvPr id="887" name="Google Shape;887;p20"/>
          <p:cNvSpPr txBox="1"/>
          <p:nvPr/>
        </p:nvSpPr>
        <p:spPr>
          <a:xfrm>
            <a:off x="6362406" y="3460724"/>
            <a:ext cx="2224544" cy="114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7,9%/năm</a:t>
            </a:r>
            <a:br>
              <a:rPr lang="en-US" sz="1600">
                <a:solidFill>
                  <a:srgbClr val="242424"/>
                </a:solidFill>
                <a:latin typeface="+mn-lt"/>
                <a:ea typeface="Roboto"/>
                <a:cs typeface="Roboto"/>
                <a:sym typeface="Roboto"/>
              </a:rPr>
            </a:br>
            <a:r>
              <a:rPr lang="en-US" sz="1100">
                <a:solidFill>
                  <a:srgbClr val="242424"/>
                </a:solidFill>
                <a:latin typeface="+mn-lt"/>
                <a:ea typeface="Roboto"/>
                <a:cs typeface="Roboto"/>
                <a:sym typeface="Roboto"/>
              </a:rPr>
              <a:t>về doanh nghiệp</a:t>
            </a:r>
          </a:p>
          <a:p>
            <a:pPr algn="ctr">
              <a:spcAft>
                <a:spcPts val="600"/>
              </a:spcAft>
              <a:buClr>
                <a:schemeClr val="dk1"/>
              </a:buClr>
              <a:buSzPts val="1100"/>
            </a:pPr>
            <a:r>
              <a:rPr lang="en-US" sz="1600">
                <a:solidFill>
                  <a:srgbClr val="242424"/>
                </a:solidFill>
                <a:latin typeface="+mn-lt"/>
                <a:ea typeface="Roboto"/>
                <a:cs typeface="Roboto"/>
                <a:sym typeface="Roboto"/>
              </a:rPr>
              <a:t>1,2%/năm</a:t>
            </a:r>
            <a:br>
              <a:rPr lang="en-US" sz="1800">
                <a:solidFill>
                  <a:srgbClr val="242424"/>
                </a:solidFill>
                <a:latin typeface="+mn-lt"/>
                <a:ea typeface="Roboto"/>
                <a:cs typeface="Roboto"/>
                <a:sym typeface="Roboto"/>
              </a:rPr>
            </a:br>
            <a:r>
              <a:rPr lang="en-US" sz="1100">
                <a:solidFill>
                  <a:srgbClr val="242424"/>
                </a:solidFill>
                <a:latin typeface="+mn-lt"/>
                <a:ea typeface="Roboto"/>
                <a:cs typeface="Roboto"/>
                <a:sym typeface="Roboto"/>
              </a:rPr>
              <a:t>về lao động</a:t>
            </a:r>
          </a:p>
        </p:txBody>
      </p:sp>
      <p:cxnSp>
        <p:nvCxnSpPr>
          <p:cNvPr id="1018" name="Google Shape;1018;p20"/>
          <p:cNvCxnSpPr>
            <a:cxnSpLocks/>
            <a:stCxn id="880" idx="3"/>
          </p:cNvCxnSpPr>
          <p:nvPr/>
        </p:nvCxnSpPr>
        <p:spPr>
          <a:xfrm>
            <a:off x="2683727" y="1805692"/>
            <a:ext cx="897811" cy="348784"/>
          </a:xfrm>
          <a:prstGeom prst="bentConnector3">
            <a:avLst>
              <a:gd name="adj1" fmla="val 50000"/>
            </a:avLst>
          </a:prstGeom>
          <a:noFill/>
          <a:ln w="9525" cap="flat" cmpd="sng">
            <a:solidFill>
              <a:schemeClr val="dk2"/>
            </a:solidFill>
            <a:prstDash val="solid"/>
            <a:round/>
            <a:headEnd type="none" w="med" len="med"/>
            <a:tailEnd type="oval" w="med" len="med"/>
          </a:ln>
        </p:spPr>
      </p:cxnSp>
      <p:cxnSp>
        <p:nvCxnSpPr>
          <p:cNvPr id="1019" name="Google Shape;1019;p20"/>
          <p:cNvCxnSpPr>
            <a:cxnSpLocks/>
            <a:stCxn id="883" idx="1"/>
          </p:cNvCxnSpPr>
          <p:nvPr/>
        </p:nvCxnSpPr>
        <p:spPr>
          <a:xfrm rot="10800000" flipV="1">
            <a:off x="5721540" y="1810490"/>
            <a:ext cx="640873" cy="636612"/>
          </a:xfrm>
          <a:prstGeom prst="bentConnector3">
            <a:avLst>
              <a:gd name="adj1" fmla="val 50000"/>
            </a:avLst>
          </a:prstGeom>
          <a:noFill/>
          <a:ln w="9525" cap="flat" cmpd="sng">
            <a:solidFill>
              <a:schemeClr val="lt2"/>
            </a:solidFill>
            <a:prstDash val="solid"/>
            <a:round/>
            <a:headEnd type="none" w="med" len="med"/>
            <a:tailEnd type="oval" w="med" len="med"/>
          </a:ln>
        </p:spPr>
      </p:cxnSp>
      <p:cxnSp>
        <p:nvCxnSpPr>
          <p:cNvPr id="1020" name="Google Shape;1020;p20"/>
          <p:cNvCxnSpPr>
            <a:cxnSpLocks/>
            <a:stCxn id="881" idx="3"/>
          </p:cNvCxnSpPr>
          <p:nvPr/>
        </p:nvCxnSpPr>
        <p:spPr>
          <a:xfrm>
            <a:off x="2683726" y="3214598"/>
            <a:ext cx="1000000" cy="410845"/>
          </a:xfrm>
          <a:prstGeom prst="bentConnector3">
            <a:avLst>
              <a:gd name="adj1" fmla="val 50000"/>
            </a:avLst>
          </a:prstGeom>
          <a:ln>
            <a:solidFill>
              <a:schemeClr val="accent5">
                <a:lumMod val="75000"/>
              </a:schemeClr>
            </a:solidFill>
            <a:headEnd type="none" w="med" len="med"/>
            <a:tailEnd type="oval" w="med" len="med"/>
          </a:ln>
        </p:spPr>
        <p:style>
          <a:lnRef idx="1">
            <a:schemeClr val="accent6"/>
          </a:lnRef>
          <a:fillRef idx="0">
            <a:schemeClr val="accent6"/>
          </a:fillRef>
          <a:effectRef idx="0">
            <a:schemeClr val="accent6"/>
          </a:effectRef>
          <a:fontRef idx="minor">
            <a:schemeClr val="tx1"/>
          </a:fontRef>
        </p:style>
      </p:cxnSp>
      <p:cxnSp>
        <p:nvCxnSpPr>
          <p:cNvPr id="1021" name="Google Shape;1021;p20"/>
          <p:cNvCxnSpPr>
            <a:cxnSpLocks/>
            <a:stCxn id="882" idx="1"/>
          </p:cNvCxnSpPr>
          <p:nvPr/>
        </p:nvCxnSpPr>
        <p:spPr>
          <a:xfrm rot="10800000" flipV="1">
            <a:off x="5111936" y="3167349"/>
            <a:ext cx="1250471" cy="239624"/>
          </a:xfrm>
          <a:prstGeom prst="bentConnector3">
            <a:avLst>
              <a:gd name="adj1" fmla="val 50000"/>
            </a:avLst>
          </a:prstGeom>
          <a:noFill/>
          <a:ln w="9525" cap="flat" cmpd="sng">
            <a:solidFill>
              <a:schemeClr val="accent1"/>
            </a:solidFill>
            <a:prstDash val="solid"/>
            <a:round/>
            <a:headEnd type="none" w="med" len="med"/>
            <a:tailEnd type="oval" w="med" len="med"/>
          </a:ln>
        </p:spPr>
      </p:cxnSp>
      <p:sp>
        <p:nvSpPr>
          <p:cNvPr id="169" name="Google Shape;425;p16">
            <a:extLst>
              <a:ext uri="{FF2B5EF4-FFF2-40B4-BE49-F238E27FC236}">
                <a16:creationId xmlns:a16="http://schemas.microsoft.com/office/drawing/2014/main" id="{D5166C09-8C1F-49C8-88E2-966BF49841D5}"/>
              </a:ext>
            </a:extLst>
          </p:cNvPr>
          <p:cNvSpPr txBox="1">
            <a:spLocks noGrp="1"/>
          </p:cNvSpPr>
          <p:nvPr>
            <p:ph type="title"/>
          </p:nvPr>
        </p:nvSpPr>
        <p:spPr>
          <a:xfrm>
            <a:off x="459289" y="223714"/>
            <a:ext cx="8238900" cy="572700"/>
          </a:xfrm>
          <a:prstGeom prst="rect">
            <a:avLst/>
          </a:prstGeom>
          <a:solidFill>
            <a:schemeClr val="accent5">
              <a:lumMod val="60000"/>
              <a:lumOff val="4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t>DOANH NGHIỆP</a:t>
            </a:r>
            <a:endParaRPr/>
          </a:p>
        </p:txBody>
      </p:sp>
      <p:sp>
        <p:nvSpPr>
          <p:cNvPr id="170" name="Google Shape;576;p16">
            <a:extLst>
              <a:ext uri="{FF2B5EF4-FFF2-40B4-BE49-F238E27FC236}">
                <a16:creationId xmlns:a16="http://schemas.microsoft.com/office/drawing/2014/main" id="{7502938E-79AA-4EA5-A3B8-805E733ADE3E}"/>
              </a:ext>
            </a:extLst>
          </p:cNvPr>
          <p:cNvSpPr/>
          <p:nvPr/>
        </p:nvSpPr>
        <p:spPr>
          <a:xfrm>
            <a:off x="445712" y="822530"/>
            <a:ext cx="8238750" cy="657491"/>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1200" b="1" i="1" dirty="0">
                <a:solidFill>
                  <a:schemeClr val="dk1"/>
                </a:solidFill>
                <a:latin typeface="+mn-lt"/>
                <a:ea typeface="Roboto"/>
                <a:cs typeface="Roboto"/>
                <a:sym typeface="Roboto"/>
              </a:rPr>
              <a:t>Trong giai đoạn 2016-2019, số doanh nghiệp và số lao động tăng nhanh qua từng năm và có xu hướng </a:t>
            </a:r>
            <a:endParaRPr lang="en-US" sz="1200" b="1" i="1" dirty="0">
              <a:solidFill>
                <a:schemeClr val="dk1"/>
              </a:solidFill>
              <a:latin typeface="+mn-lt"/>
              <a:ea typeface="Roboto"/>
              <a:cs typeface="Roboto"/>
              <a:sym typeface="Roboto"/>
            </a:endParaRPr>
          </a:p>
          <a:p>
            <a:pPr marL="0" lvl="0" indent="0" algn="ctr" rtl="0">
              <a:spcBef>
                <a:spcPts val="0"/>
              </a:spcBef>
              <a:spcAft>
                <a:spcPts val="0"/>
              </a:spcAft>
              <a:buNone/>
            </a:pPr>
            <a:r>
              <a:rPr lang="vi-VN" sz="1200" b="1" i="1" dirty="0">
                <a:solidFill>
                  <a:schemeClr val="dk1"/>
                </a:solidFill>
                <a:latin typeface="+mn-lt"/>
                <a:ea typeface="Roboto"/>
                <a:cs typeface="Roboto"/>
                <a:sym typeface="Roboto"/>
              </a:rPr>
              <a:t>tăng chậm lại vào năm 2020 do ảnh hưởng của dịch Covid-19.</a:t>
            </a:r>
            <a:endParaRPr lang="en-US" sz="1200" b="1" i="1" dirty="0">
              <a:solidFill>
                <a:schemeClr val="dk1"/>
              </a:solidFill>
              <a:latin typeface="+mn-lt"/>
              <a:ea typeface="Roboto Medium"/>
              <a:cs typeface="Roboto Medium"/>
              <a:sym typeface="Roboto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blip>
          <a:srcRect/>
          <a:stretch>
            <a:fillRect/>
          </a:stretch>
        </a:blipFill>
        <a:effectLst/>
      </p:bgPr>
    </p:bg>
    <p:spTree>
      <p:nvGrpSpPr>
        <p:cNvPr id="1" name="Shape 424"/>
        <p:cNvGrpSpPr/>
        <p:nvPr/>
      </p:nvGrpSpPr>
      <p:grpSpPr>
        <a:xfrm>
          <a:off x="0" y="0"/>
          <a:ext cx="0" cy="0"/>
          <a:chOff x="0" y="0"/>
          <a:chExt cx="0" cy="0"/>
        </a:xfrm>
      </p:grpSpPr>
      <p:sp>
        <p:nvSpPr>
          <p:cNvPr id="425" name="Google Shape;425;p16"/>
          <p:cNvSpPr txBox="1">
            <a:spLocks noGrp="1"/>
          </p:cNvSpPr>
          <p:nvPr>
            <p:ph type="title"/>
          </p:nvPr>
        </p:nvSpPr>
        <p:spPr>
          <a:xfrm>
            <a:off x="457200" y="411475"/>
            <a:ext cx="8238900" cy="572700"/>
          </a:xfrm>
          <a:prstGeom prst="rect">
            <a:avLst/>
          </a:prstGeom>
          <a:solidFill>
            <a:schemeClr val="accent5">
              <a:lumMod val="60000"/>
              <a:lumOff val="4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t>DOANH NGHIỆP</a:t>
            </a:r>
            <a:endParaRPr/>
          </a:p>
        </p:txBody>
      </p:sp>
      <p:sp>
        <p:nvSpPr>
          <p:cNvPr id="21" name="Google Shape;2806;p35">
            <a:extLst>
              <a:ext uri="{FF2B5EF4-FFF2-40B4-BE49-F238E27FC236}">
                <a16:creationId xmlns:a16="http://schemas.microsoft.com/office/drawing/2014/main" id="{B89BF7E9-5036-4113-AD76-5E2B5A62E37E}"/>
              </a:ext>
            </a:extLst>
          </p:cNvPr>
          <p:cNvSpPr/>
          <p:nvPr/>
        </p:nvSpPr>
        <p:spPr>
          <a:xfrm>
            <a:off x="4572000" y="3608963"/>
            <a:ext cx="2108777" cy="718482"/>
          </a:xfrm>
          <a:prstGeom prst="roundRect">
            <a:avLst>
              <a:gd name="adj" fmla="val 0"/>
            </a:avLst>
          </a:prstGeom>
          <a:solidFill>
            <a:srgbClr val="00B0F0"/>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Doanh nghiệp FDI</a:t>
            </a:r>
            <a:endParaRPr sz="1600">
              <a:solidFill>
                <a:schemeClr val="dk1"/>
              </a:solidFill>
              <a:latin typeface="+mj-lt"/>
              <a:ea typeface="Fira Sans Extra Condensed SemiBold"/>
              <a:cs typeface="Fira Sans Extra Condensed SemiBold"/>
              <a:sym typeface="Fira Sans Extra Condensed SemiBold"/>
            </a:endParaRPr>
          </a:p>
        </p:txBody>
      </p:sp>
      <p:sp>
        <p:nvSpPr>
          <p:cNvPr id="22" name="Google Shape;2807;p35">
            <a:extLst>
              <a:ext uri="{FF2B5EF4-FFF2-40B4-BE49-F238E27FC236}">
                <a16:creationId xmlns:a16="http://schemas.microsoft.com/office/drawing/2014/main" id="{45B42841-EE22-4F2D-81F4-2C90C04E34F5}"/>
              </a:ext>
            </a:extLst>
          </p:cNvPr>
          <p:cNvSpPr txBox="1"/>
          <p:nvPr/>
        </p:nvSpPr>
        <p:spPr>
          <a:xfrm>
            <a:off x="6749923" y="3608963"/>
            <a:ext cx="1867500" cy="718482"/>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22,2</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a:t>
            </a:r>
            <a:r>
              <a:rPr lang="vi-VN" sz="12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DN</a:t>
            </a:r>
          </a:p>
          <a:p>
            <a:pPr algn="ctr">
              <a:spcAft>
                <a:spcPts val="600"/>
              </a:spcAft>
              <a:buClr>
                <a:schemeClr val="dk1"/>
              </a:buClr>
              <a:buSzPts val="1100"/>
            </a:pPr>
            <a:r>
              <a:rPr lang="en-US" sz="1600">
                <a:solidFill>
                  <a:srgbClr val="242424"/>
                </a:solidFill>
                <a:latin typeface="+mn-lt"/>
                <a:ea typeface="Roboto"/>
                <a:cs typeface="Roboto"/>
                <a:sym typeface="Roboto"/>
              </a:rPr>
              <a:t>5,1</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triệu lao động</a:t>
            </a:r>
          </a:p>
        </p:txBody>
      </p:sp>
      <p:sp>
        <p:nvSpPr>
          <p:cNvPr id="23" name="Google Shape;2808;p35">
            <a:extLst>
              <a:ext uri="{FF2B5EF4-FFF2-40B4-BE49-F238E27FC236}">
                <a16:creationId xmlns:a16="http://schemas.microsoft.com/office/drawing/2014/main" id="{BE0CBF55-C582-43BE-9347-3D21B80DFE91}"/>
              </a:ext>
            </a:extLst>
          </p:cNvPr>
          <p:cNvSpPr/>
          <p:nvPr/>
        </p:nvSpPr>
        <p:spPr>
          <a:xfrm>
            <a:off x="4572000" y="2495857"/>
            <a:ext cx="2108777" cy="718482"/>
          </a:xfrm>
          <a:prstGeom prst="roundRect">
            <a:avLst>
              <a:gd name="adj" fmla="val 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Doanh nghiệp ngoài Nhà nước</a:t>
            </a:r>
            <a:endParaRPr sz="1600">
              <a:solidFill>
                <a:schemeClr val="dk1"/>
              </a:solidFill>
              <a:latin typeface="+mj-lt"/>
              <a:ea typeface="Fira Sans Extra Condensed SemiBold"/>
              <a:cs typeface="Fira Sans Extra Condensed SemiBold"/>
              <a:sym typeface="Fira Sans Extra Condensed SemiBold"/>
            </a:endParaRPr>
          </a:p>
        </p:txBody>
      </p:sp>
      <p:sp>
        <p:nvSpPr>
          <p:cNvPr id="24" name="Google Shape;2809;p35">
            <a:extLst>
              <a:ext uri="{FF2B5EF4-FFF2-40B4-BE49-F238E27FC236}">
                <a16:creationId xmlns:a16="http://schemas.microsoft.com/office/drawing/2014/main" id="{C7385447-782D-427E-9409-FFBEF654B957}"/>
              </a:ext>
            </a:extLst>
          </p:cNvPr>
          <p:cNvSpPr txBox="1"/>
          <p:nvPr/>
        </p:nvSpPr>
        <p:spPr>
          <a:xfrm>
            <a:off x="6749923" y="2495863"/>
            <a:ext cx="1867800" cy="718482"/>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dirty="0">
                <a:solidFill>
                  <a:srgbClr val="242424"/>
                </a:solidFill>
                <a:latin typeface="+mn-lt"/>
                <a:ea typeface="Roboto"/>
                <a:cs typeface="Roboto"/>
                <a:sym typeface="Roboto"/>
              </a:rPr>
              <a:t>659,4</a:t>
            </a:r>
            <a:r>
              <a:rPr lang="vi-VN" sz="16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nghìn</a:t>
            </a:r>
            <a:r>
              <a:rPr lang="vi-VN" sz="1200" dirty="0">
                <a:solidFill>
                  <a:srgbClr val="242424"/>
                </a:solidFill>
                <a:latin typeface="+mn-lt"/>
                <a:ea typeface="Roboto"/>
                <a:cs typeface="Roboto"/>
                <a:sym typeface="Roboto"/>
              </a:rPr>
              <a:t> </a:t>
            </a:r>
            <a:r>
              <a:rPr lang="en-US" sz="1200" dirty="0">
                <a:solidFill>
                  <a:srgbClr val="242424"/>
                </a:solidFill>
                <a:latin typeface="+mn-lt"/>
                <a:ea typeface="Roboto"/>
                <a:cs typeface="Roboto"/>
                <a:sym typeface="Roboto"/>
              </a:rPr>
              <a:t>DN</a:t>
            </a:r>
          </a:p>
          <a:p>
            <a:pPr algn="ctr">
              <a:spcAft>
                <a:spcPts val="600"/>
              </a:spcAft>
              <a:buClr>
                <a:schemeClr val="dk1"/>
              </a:buClr>
              <a:buSzPts val="1100"/>
            </a:pPr>
            <a:r>
              <a:rPr lang="en-US" sz="1600" dirty="0">
                <a:solidFill>
                  <a:srgbClr val="242424"/>
                </a:solidFill>
                <a:latin typeface="+mn-lt"/>
                <a:ea typeface="Roboto"/>
                <a:cs typeface="Roboto"/>
                <a:sym typeface="Roboto"/>
              </a:rPr>
              <a:t>8,6</a:t>
            </a:r>
            <a:r>
              <a:rPr lang="vi-VN" sz="16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triệu</a:t>
            </a:r>
            <a:r>
              <a:rPr lang="en-US"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lao</a:t>
            </a:r>
            <a:r>
              <a:rPr lang="en-US"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động</a:t>
            </a:r>
            <a:endParaRPr lang="en-US" sz="1200" dirty="0">
              <a:solidFill>
                <a:srgbClr val="242424"/>
              </a:solidFill>
              <a:latin typeface="+mn-lt"/>
              <a:ea typeface="Roboto"/>
              <a:cs typeface="Roboto"/>
              <a:sym typeface="Roboto"/>
            </a:endParaRPr>
          </a:p>
        </p:txBody>
      </p:sp>
      <p:sp>
        <p:nvSpPr>
          <p:cNvPr id="25" name="Google Shape;2810;p35">
            <a:extLst>
              <a:ext uri="{FF2B5EF4-FFF2-40B4-BE49-F238E27FC236}">
                <a16:creationId xmlns:a16="http://schemas.microsoft.com/office/drawing/2014/main" id="{A0553AC8-83E7-443A-BFB2-9B394A0CA483}"/>
              </a:ext>
            </a:extLst>
          </p:cNvPr>
          <p:cNvSpPr/>
          <p:nvPr/>
        </p:nvSpPr>
        <p:spPr>
          <a:xfrm>
            <a:off x="4572000" y="1382751"/>
            <a:ext cx="2108777" cy="718482"/>
          </a:xfrm>
          <a:prstGeom prst="roundRect">
            <a:avLst>
              <a:gd name="adj" fmla="val 0"/>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Doanh nghiệp</a:t>
            </a:r>
            <a:br>
              <a:rPr lang="en" sz="1600">
                <a:solidFill>
                  <a:schemeClr val="dk1"/>
                </a:solidFill>
                <a:latin typeface="+mj-lt"/>
                <a:ea typeface="Fira Sans Extra Condensed SemiBold"/>
                <a:cs typeface="Fira Sans Extra Condensed SemiBold"/>
                <a:sym typeface="Fira Sans Extra Condensed SemiBold"/>
              </a:rPr>
            </a:br>
            <a:r>
              <a:rPr lang="en" sz="1600">
                <a:solidFill>
                  <a:schemeClr val="dk1"/>
                </a:solidFill>
                <a:latin typeface="+mj-lt"/>
                <a:ea typeface="Fira Sans Extra Condensed SemiBold"/>
                <a:cs typeface="Fira Sans Extra Condensed SemiBold"/>
                <a:sym typeface="Fira Sans Extra Condensed SemiBold"/>
              </a:rPr>
              <a:t>Nhà nước</a:t>
            </a:r>
            <a:endParaRPr sz="1600">
              <a:solidFill>
                <a:schemeClr val="dk1"/>
              </a:solidFill>
              <a:latin typeface="+mj-lt"/>
              <a:ea typeface="Fira Sans Extra Condensed SemiBold"/>
              <a:cs typeface="Fira Sans Extra Condensed SemiBold"/>
              <a:sym typeface="Fira Sans Extra Condensed SemiBold"/>
            </a:endParaRPr>
          </a:p>
        </p:txBody>
      </p:sp>
      <p:sp>
        <p:nvSpPr>
          <p:cNvPr id="26" name="Google Shape;2811;p35">
            <a:extLst>
              <a:ext uri="{FF2B5EF4-FFF2-40B4-BE49-F238E27FC236}">
                <a16:creationId xmlns:a16="http://schemas.microsoft.com/office/drawing/2014/main" id="{7D382BFF-A775-4B3D-ABBC-F57F108C86E5}"/>
              </a:ext>
            </a:extLst>
          </p:cNvPr>
          <p:cNvSpPr txBox="1"/>
          <p:nvPr/>
        </p:nvSpPr>
        <p:spPr>
          <a:xfrm>
            <a:off x="6749923" y="1382751"/>
            <a:ext cx="1867800" cy="718482"/>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dirty="0">
                <a:solidFill>
                  <a:srgbClr val="242424"/>
                </a:solidFill>
                <a:latin typeface="+mn-lt"/>
                <a:ea typeface="Roboto"/>
                <a:cs typeface="Roboto"/>
                <a:sym typeface="Roboto"/>
              </a:rPr>
              <a:t>2,0</a:t>
            </a:r>
            <a:r>
              <a:rPr lang="vi-VN" sz="16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nghìn</a:t>
            </a:r>
            <a:r>
              <a:rPr lang="vi-VN" sz="1200" dirty="0">
                <a:solidFill>
                  <a:srgbClr val="242424"/>
                </a:solidFill>
                <a:latin typeface="+mn-lt"/>
                <a:ea typeface="Roboto"/>
                <a:cs typeface="Roboto"/>
                <a:sym typeface="Roboto"/>
              </a:rPr>
              <a:t> </a:t>
            </a:r>
            <a:r>
              <a:rPr lang="en-US" sz="1200" dirty="0">
                <a:solidFill>
                  <a:srgbClr val="242424"/>
                </a:solidFill>
                <a:latin typeface="+mn-lt"/>
                <a:ea typeface="Roboto"/>
                <a:cs typeface="Roboto"/>
                <a:sym typeface="Roboto"/>
              </a:rPr>
              <a:t>DN</a:t>
            </a:r>
          </a:p>
          <a:p>
            <a:pPr algn="ctr">
              <a:spcAft>
                <a:spcPts val="600"/>
              </a:spcAft>
              <a:buClr>
                <a:schemeClr val="dk1"/>
              </a:buClr>
              <a:buSzPts val="1100"/>
            </a:pPr>
            <a:r>
              <a:rPr lang="en-US" sz="1600" dirty="0">
                <a:solidFill>
                  <a:srgbClr val="242424"/>
                </a:solidFill>
                <a:latin typeface="+mn-lt"/>
                <a:ea typeface="Roboto"/>
                <a:cs typeface="Roboto"/>
                <a:sym typeface="Roboto"/>
              </a:rPr>
              <a:t>1</a:t>
            </a:r>
            <a:r>
              <a:rPr lang="vi-VN" sz="16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triệu</a:t>
            </a:r>
            <a:r>
              <a:rPr lang="en-US"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lao</a:t>
            </a:r>
            <a:r>
              <a:rPr lang="en-US"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động</a:t>
            </a:r>
            <a:endParaRPr lang="en-US" sz="1200" dirty="0">
              <a:solidFill>
                <a:srgbClr val="242424"/>
              </a:solidFill>
              <a:latin typeface="+mn-lt"/>
              <a:ea typeface="Roboto"/>
              <a:cs typeface="Roboto"/>
              <a:sym typeface="Roboto"/>
            </a:endParaRPr>
          </a:p>
        </p:txBody>
      </p:sp>
      <p:cxnSp>
        <p:nvCxnSpPr>
          <p:cNvPr id="27" name="Google Shape;3044;p35">
            <a:extLst>
              <a:ext uri="{FF2B5EF4-FFF2-40B4-BE49-F238E27FC236}">
                <a16:creationId xmlns:a16="http://schemas.microsoft.com/office/drawing/2014/main" id="{0611FEF5-31CE-4943-A8EE-B7D7D7E4FB2C}"/>
              </a:ext>
            </a:extLst>
          </p:cNvPr>
          <p:cNvCxnSpPr>
            <a:cxnSpLocks/>
            <a:stCxn id="25" idx="2"/>
            <a:endCxn id="23" idx="0"/>
          </p:cNvCxnSpPr>
          <p:nvPr/>
        </p:nvCxnSpPr>
        <p:spPr>
          <a:xfrm>
            <a:off x="5626389" y="2101233"/>
            <a:ext cx="0" cy="394624"/>
          </a:xfrm>
          <a:prstGeom prst="straightConnector1">
            <a:avLst/>
          </a:prstGeom>
          <a:noFill/>
          <a:ln w="9525" cap="flat" cmpd="sng">
            <a:solidFill>
              <a:schemeClr val="accent1"/>
            </a:solidFill>
            <a:prstDash val="solid"/>
            <a:round/>
            <a:headEnd type="none" w="med" len="med"/>
            <a:tailEnd type="none" w="med" len="med"/>
          </a:ln>
        </p:spPr>
      </p:cxnSp>
      <p:cxnSp>
        <p:nvCxnSpPr>
          <p:cNvPr id="28" name="Google Shape;3045;p35">
            <a:extLst>
              <a:ext uri="{FF2B5EF4-FFF2-40B4-BE49-F238E27FC236}">
                <a16:creationId xmlns:a16="http://schemas.microsoft.com/office/drawing/2014/main" id="{81F31744-A54D-4083-BB75-FC1A8A117D61}"/>
              </a:ext>
            </a:extLst>
          </p:cNvPr>
          <p:cNvCxnSpPr>
            <a:cxnSpLocks/>
            <a:stCxn id="23" idx="2"/>
            <a:endCxn id="21" idx="0"/>
          </p:cNvCxnSpPr>
          <p:nvPr/>
        </p:nvCxnSpPr>
        <p:spPr>
          <a:xfrm>
            <a:off x="5626389" y="3214339"/>
            <a:ext cx="0" cy="394624"/>
          </a:xfrm>
          <a:prstGeom prst="straightConnector1">
            <a:avLst/>
          </a:prstGeom>
          <a:noFill/>
          <a:ln w="9525" cap="flat" cmpd="sng">
            <a:solidFill>
              <a:schemeClr val="accent1"/>
            </a:solidFill>
            <a:prstDash val="solid"/>
            <a:round/>
            <a:headEnd type="none" w="med" len="med"/>
            <a:tailEnd type="none" w="med" len="med"/>
          </a:ln>
        </p:spPr>
      </p:cxnSp>
      <p:pic>
        <p:nvPicPr>
          <p:cNvPr id="7" name="Picture 6" descr="A blue truck with a sign on it&#10;&#10;Description automatically generated with low confidence">
            <a:extLst>
              <a:ext uri="{FF2B5EF4-FFF2-40B4-BE49-F238E27FC236}">
                <a16:creationId xmlns:a16="http://schemas.microsoft.com/office/drawing/2014/main" id="{FA0DFE45-4805-4C53-A058-A0ED3F7DDEFE}"/>
              </a:ext>
            </a:extLst>
          </p:cNvPr>
          <p:cNvPicPr>
            <a:picLocks noChangeAspect="1"/>
          </p:cNvPicPr>
          <p:nvPr/>
        </p:nvPicPr>
        <p:blipFill rotWithShape="1">
          <a:blip r:embed="rId4"/>
          <a:srcRect l="14440" r="13138"/>
          <a:stretch/>
        </p:blipFill>
        <p:spPr>
          <a:xfrm>
            <a:off x="267628" y="1207733"/>
            <a:ext cx="1973967" cy="1534537"/>
          </a:xfrm>
          <a:prstGeom prst="hexagon">
            <a:avLst/>
          </a:prstGeom>
        </p:spPr>
      </p:pic>
      <p:pic>
        <p:nvPicPr>
          <p:cNvPr id="9" name="Picture 8" descr="A group of people sitting in a room with a table and chairs&#10;&#10;Description automatically generated with low confidence">
            <a:extLst>
              <a:ext uri="{FF2B5EF4-FFF2-40B4-BE49-F238E27FC236}">
                <a16:creationId xmlns:a16="http://schemas.microsoft.com/office/drawing/2014/main" id="{99D1E20E-8721-4A33-B646-7823B7EA1AFB}"/>
              </a:ext>
            </a:extLst>
          </p:cNvPr>
          <p:cNvPicPr>
            <a:picLocks noChangeAspect="1"/>
          </p:cNvPicPr>
          <p:nvPr/>
        </p:nvPicPr>
        <p:blipFill>
          <a:blip r:embed="rId5"/>
          <a:stretch>
            <a:fillRect/>
          </a:stretch>
        </p:blipFill>
        <p:spPr>
          <a:xfrm>
            <a:off x="1935958" y="2044390"/>
            <a:ext cx="1906450" cy="1427356"/>
          </a:xfrm>
          <a:prstGeom prst="hexagon">
            <a:avLst/>
          </a:prstGeom>
        </p:spPr>
      </p:pic>
      <p:pic>
        <p:nvPicPr>
          <p:cNvPr id="12" name="Picture 11" descr="A group of people wearing masks&#10;&#10;Description automatically generated with medium confidence">
            <a:extLst>
              <a:ext uri="{FF2B5EF4-FFF2-40B4-BE49-F238E27FC236}">
                <a16:creationId xmlns:a16="http://schemas.microsoft.com/office/drawing/2014/main" id="{0E4AC9AA-07EF-4916-A35C-CD27BCAB4C50}"/>
              </a:ext>
            </a:extLst>
          </p:cNvPr>
          <p:cNvPicPr>
            <a:picLocks noChangeAspect="1"/>
          </p:cNvPicPr>
          <p:nvPr/>
        </p:nvPicPr>
        <p:blipFill rotWithShape="1">
          <a:blip r:embed="rId6"/>
          <a:srcRect l="3358" r="10964"/>
          <a:stretch/>
        </p:blipFill>
        <p:spPr>
          <a:xfrm>
            <a:off x="348487" y="2908419"/>
            <a:ext cx="1812248" cy="1341015"/>
          </a:xfrm>
          <a:prstGeom prst="hexagon">
            <a:avLst/>
          </a:prstGeom>
        </p:spPr>
      </p:pic>
    </p:spTree>
    <p:extLst>
      <p:ext uri="{BB962C8B-B14F-4D97-AF65-F5344CB8AC3E}">
        <p14:creationId xmlns:p14="http://schemas.microsoft.com/office/powerpoint/2010/main" val="3412042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blip>
          <a:srcRect/>
          <a:stretch>
            <a:fillRect t="-39000" b="-39000"/>
          </a:stretch>
        </a:blipFill>
        <a:effectLst/>
      </p:bgPr>
    </p:bg>
    <p:spTree>
      <p:nvGrpSpPr>
        <p:cNvPr id="1" name="Shape 424"/>
        <p:cNvGrpSpPr/>
        <p:nvPr/>
      </p:nvGrpSpPr>
      <p:grpSpPr>
        <a:xfrm>
          <a:off x="0" y="0"/>
          <a:ext cx="0" cy="0"/>
          <a:chOff x="0" y="0"/>
          <a:chExt cx="0" cy="0"/>
        </a:xfrm>
      </p:grpSpPr>
      <p:sp>
        <p:nvSpPr>
          <p:cNvPr id="425" name="Google Shape;425;p16"/>
          <p:cNvSpPr txBox="1">
            <a:spLocks noGrp="1"/>
          </p:cNvSpPr>
          <p:nvPr>
            <p:ph type="title"/>
          </p:nvPr>
        </p:nvSpPr>
        <p:spPr>
          <a:xfrm>
            <a:off x="457200" y="411475"/>
            <a:ext cx="8238900" cy="572700"/>
          </a:xfrm>
          <a:prstGeom prst="rect">
            <a:avLst/>
          </a:prstGeom>
          <a:solidFill>
            <a:schemeClr val="accent5">
              <a:lumMod val="60000"/>
              <a:lumOff val="4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t>DOANH NGHIỆP</a:t>
            </a:r>
            <a:endParaRPr/>
          </a:p>
        </p:txBody>
      </p:sp>
      <p:sp>
        <p:nvSpPr>
          <p:cNvPr id="585" name="Google Shape;585;p16"/>
          <p:cNvSpPr/>
          <p:nvPr/>
        </p:nvSpPr>
        <p:spPr>
          <a:xfrm>
            <a:off x="3480655" y="2032672"/>
            <a:ext cx="2355656" cy="572700"/>
          </a:xfrm>
          <a:prstGeom prst="roundRect">
            <a:avLst>
              <a:gd name="adj" fmla="val 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600">
                <a:solidFill>
                  <a:schemeClr val="dk1"/>
                </a:solidFill>
                <a:latin typeface="+mj-lt"/>
                <a:ea typeface="Fira Sans Extra Condensed SemiBold"/>
                <a:cs typeface="Fira Sans Extra Condensed SemiBold"/>
                <a:sym typeface="Fira Sans Extra Condensed SemiBold"/>
              </a:rPr>
              <a:t>Khu vực công nghiệp và xây dựng</a:t>
            </a:r>
          </a:p>
        </p:txBody>
      </p:sp>
      <p:sp>
        <p:nvSpPr>
          <p:cNvPr id="587" name="Google Shape;587;p16"/>
          <p:cNvSpPr/>
          <p:nvPr/>
        </p:nvSpPr>
        <p:spPr>
          <a:xfrm>
            <a:off x="6335720" y="2047733"/>
            <a:ext cx="2355655" cy="572700"/>
          </a:xfrm>
          <a:prstGeom prst="roundRect">
            <a:avLst>
              <a:gd name="adj" fmla="val 0"/>
            </a:avLst>
          </a:prstGeom>
          <a:solidFill>
            <a:srgbClr val="00B0F0"/>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Khu vực dịch vụ</a:t>
            </a:r>
            <a:endParaRPr sz="1600">
              <a:solidFill>
                <a:schemeClr val="dk1"/>
              </a:solidFill>
              <a:latin typeface="+mj-lt"/>
              <a:ea typeface="Fira Sans Extra Condensed SemiBold"/>
              <a:cs typeface="Fira Sans Extra Condensed SemiBold"/>
              <a:sym typeface="Fira Sans Extra Condensed SemiBold"/>
            </a:endParaRPr>
          </a:p>
        </p:txBody>
      </p:sp>
      <p:sp>
        <p:nvSpPr>
          <p:cNvPr id="190" name="Google Shape;576;p16">
            <a:extLst>
              <a:ext uri="{FF2B5EF4-FFF2-40B4-BE49-F238E27FC236}">
                <a16:creationId xmlns:a16="http://schemas.microsoft.com/office/drawing/2014/main" id="{668BFF69-767F-4FBE-923F-188E1505FC7F}"/>
              </a:ext>
            </a:extLst>
          </p:cNvPr>
          <p:cNvSpPr/>
          <p:nvPr/>
        </p:nvSpPr>
        <p:spPr>
          <a:xfrm>
            <a:off x="452624" y="1202306"/>
            <a:ext cx="8309775" cy="657491"/>
          </a:xfrm>
          <a:prstGeom prst="roundRect">
            <a:avLst>
              <a:gd name="adj" fmla="val 0"/>
            </a:avLst>
          </a:prstGeom>
          <a:solidFill>
            <a:schemeClr val="bg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1200" b="1" i="1" dirty="0">
                <a:solidFill>
                  <a:schemeClr val="dk1"/>
                </a:solidFill>
                <a:latin typeface="+mn-lt"/>
                <a:ea typeface="Roboto"/>
                <a:cs typeface="Roboto"/>
                <a:sym typeface="Roboto"/>
              </a:rPr>
              <a:t>Xét theo khu vực kinh tế, chuyển dịch cơ cấu kinh tế có thay đổi giữa các khu vực, giảm tỷ trọng doanh </a:t>
            </a:r>
            <a:r>
              <a:rPr lang="en-US" sz="1200" b="1" i="1" dirty="0">
                <a:solidFill>
                  <a:schemeClr val="dk1"/>
                </a:solidFill>
                <a:latin typeface="+mn-lt"/>
                <a:ea typeface="Roboto"/>
                <a:cs typeface="Roboto"/>
                <a:sym typeface="Roboto"/>
              </a:rPr>
              <a:t>n</a:t>
            </a:r>
            <a:r>
              <a:rPr lang="vi-VN" sz="1200" b="1" i="1" dirty="0">
                <a:solidFill>
                  <a:schemeClr val="dk1"/>
                </a:solidFill>
                <a:latin typeface="+mn-lt"/>
                <a:ea typeface="Roboto"/>
                <a:cs typeface="Roboto"/>
                <a:sym typeface="Roboto"/>
              </a:rPr>
              <a:t>ghiệp</a:t>
            </a:r>
            <a:br>
              <a:rPr lang="en-US" sz="1200" b="1" i="1" dirty="0">
                <a:solidFill>
                  <a:schemeClr val="dk1"/>
                </a:solidFill>
                <a:latin typeface="+mn-lt"/>
                <a:ea typeface="Roboto"/>
                <a:cs typeface="Roboto"/>
                <a:sym typeface="Roboto"/>
              </a:rPr>
            </a:br>
            <a:r>
              <a:rPr lang="vi-VN" sz="1200" b="1" i="1" dirty="0">
                <a:solidFill>
                  <a:schemeClr val="dk1"/>
                </a:solidFill>
                <a:latin typeface="+mn-lt"/>
                <a:ea typeface="Roboto"/>
                <a:cs typeface="Roboto"/>
                <a:sym typeface="Roboto"/>
              </a:rPr>
              <a:t>ngành nông, lâm nghiệp và thủy sản, tăng tỷ trọng doanh nghiệp ngành công nghiệp - xây dựng và dịch vụ. </a:t>
            </a:r>
            <a:endParaRPr lang="en-US" sz="1200" b="1" i="1" dirty="0">
              <a:solidFill>
                <a:schemeClr val="dk1"/>
              </a:solidFill>
              <a:latin typeface="+mn-lt"/>
              <a:ea typeface="Roboto Medium"/>
              <a:cs typeface="Roboto Medium"/>
              <a:sym typeface="Roboto Medium"/>
            </a:endParaRPr>
          </a:p>
        </p:txBody>
      </p:sp>
      <p:sp>
        <p:nvSpPr>
          <p:cNvPr id="194" name="Google Shape;2811;p35">
            <a:extLst>
              <a:ext uri="{FF2B5EF4-FFF2-40B4-BE49-F238E27FC236}">
                <a16:creationId xmlns:a16="http://schemas.microsoft.com/office/drawing/2014/main" id="{FDF5D8A2-CB50-4308-9DB1-CE8071C199D4}"/>
              </a:ext>
            </a:extLst>
          </p:cNvPr>
          <p:cNvSpPr txBox="1"/>
          <p:nvPr/>
        </p:nvSpPr>
        <p:spPr>
          <a:xfrm>
            <a:off x="3480656" y="2663441"/>
            <a:ext cx="2355655" cy="862584"/>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211,5</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a:t>
            </a:r>
            <a:r>
              <a:rPr lang="vi-VN" sz="12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DN</a:t>
            </a:r>
          </a:p>
          <a:p>
            <a:pPr algn="ctr">
              <a:spcAft>
                <a:spcPts val="600"/>
              </a:spcAft>
              <a:buClr>
                <a:schemeClr val="dk1"/>
              </a:buClr>
              <a:buSzPts val="1100"/>
            </a:pPr>
            <a:r>
              <a:rPr lang="en-US" sz="1200">
                <a:solidFill>
                  <a:srgbClr val="242424"/>
                </a:solidFill>
                <a:latin typeface="+mn-lt"/>
                <a:ea typeface="Roboto"/>
                <a:cs typeface="Roboto"/>
                <a:sym typeface="Roboto"/>
              </a:rPr>
              <a:t>(chiếm 30,9%; tăng 0,9%</a:t>
            </a:r>
            <a:br>
              <a:rPr lang="en-US" sz="1200">
                <a:solidFill>
                  <a:srgbClr val="242424"/>
                </a:solidFill>
                <a:latin typeface="+mn-lt"/>
                <a:ea typeface="Roboto"/>
                <a:cs typeface="Roboto"/>
                <a:sym typeface="Roboto"/>
              </a:rPr>
            </a:br>
            <a:r>
              <a:rPr lang="en-US" sz="1200">
                <a:solidFill>
                  <a:srgbClr val="242424"/>
                </a:solidFill>
                <a:latin typeface="+mn-lt"/>
                <a:ea typeface="Roboto"/>
                <a:cs typeface="Roboto"/>
                <a:sym typeface="Roboto"/>
              </a:rPr>
              <a:t>so với năm 2019)</a:t>
            </a:r>
          </a:p>
          <a:p>
            <a:pPr marL="0" lvl="0" indent="0" algn="ctr" rtl="0">
              <a:spcBef>
                <a:spcPts val="0"/>
              </a:spcBef>
              <a:spcAft>
                <a:spcPts val="600"/>
              </a:spcAft>
              <a:buClr>
                <a:schemeClr val="dk1"/>
              </a:buClr>
              <a:buSzPts val="1100"/>
              <a:buFont typeface="Arial"/>
              <a:buNone/>
            </a:pPr>
            <a:endParaRPr lang="en-US" sz="1200">
              <a:solidFill>
                <a:srgbClr val="242424"/>
              </a:solidFill>
              <a:latin typeface="+mn-lt"/>
              <a:ea typeface="Roboto"/>
              <a:cs typeface="Roboto"/>
              <a:sym typeface="Roboto"/>
            </a:endParaRPr>
          </a:p>
        </p:txBody>
      </p:sp>
      <p:sp>
        <p:nvSpPr>
          <p:cNvPr id="196" name="Google Shape;2811;p35">
            <a:extLst>
              <a:ext uri="{FF2B5EF4-FFF2-40B4-BE49-F238E27FC236}">
                <a16:creationId xmlns:a16="http://schemas.microsoft.com/office/drawing/2014/main" id="{EA26C10E-4272-4845-8B23-FE5B64459EA0}"/>
              </a:ext>
            </a:extLst>
          </p:cNvPr>
          <p:cNvSpPr txBox="1"/>
          <p:nvPr/>
        </p:nvSpPr>
        <p:spPr>
          <a:xfrm>
            <a:off x="6335720" y="2663441"/>
            <a:ext cx="2355655" cy="862584"/>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dirty="0">
                <a:solidFill>
                  <a:srgbClr val="242424"/>
                </a:solidFill>
                <a:latin typeface="+mn-lt"/>
                <a:ea typeface="Roboto"/>
                <a:cs typeface="Roboto"/>
                <a:sym typeface="Roboto"/>
              </a:rPr>
              <a:t>465,6</a:t>
            </a:r>
            <a:r>
              <a:rPr lang="vi-VN" sz="16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nghìn</a:t>
            </a:r>
            <a:r>
              <a:rPr lang="vi-VN" sz="1200" dirty="0">
                <a:solidFill>
                  <a:srgbClr val="242424"/>
                </a:solidFill>
                <a:latin typeface="+mn-lt"/>
                <a:ea typeface="Roboto"/>
                <a:cs typeface="Roboto"/>
                <a:sym typeface="Roboto"/>
              </a:rPr>
              <a:t> </a:t>
            </a:r>
            <a:r>
              <a:rPr lang="en-US" sz="1200" dirty="0">
                <a:solidFill>
                  <a:srgbClr val="242424"/>
                </a:solidFill>
                <a:latin typeface="+mn-lt"/>
                <a:ea typeface="Roboto"/>
                <a:cs typeface="Roboto"/>
                <a:sym typeface="Roboto"/>
              </a:rPr>
              <a:t>DN</a:t>
            </a:r>
          </a:p>
          <a:p>
            <a:pPr algn="ctr">
              <a:spcAft>
                <a:spcPts val="600"/>
              </a:spcAft>
              <a:buClr>
                <a:schemeClr val="dk1"/>
              </a:buClr>
              <a:buSzPts val="1100"/>
            </a:pPr>
            <a:r>
              <a:rPr lang="en-US" sz="1200" dirty="0">
                <a:solidFill>
                  <a:srgbClr val="242424"/>
                </a:solidFill>
                <a:latin typeface="+mn-lt"/>
                <a:ea typeface="Roboto"/>
                <a:cs typeface="Roboto"/>
                <a:sym typeface="Roboto"/>
              </a:rPr>
              <a:t>(</a:t>
            </a:r>
            <a:r>
              <a:rPr lang="en-US" sz="1200" dirty="0" err="1">
                <a:solidFill>
                  <a:srgbClr val="242424"/>
                </a:solidFill>
                <a:latin typeface="+mn-lt"/>
                <a:ea typeface="Roboto"/>
                <a:cs typeface="Roboto"/>
                <a:sym typeface="Roboto"/>
              </a:rPr>
              <a:t>chiếm</a:t>
            </a:r>
            <a:r>
              <a:rPr lang="en-US" sz="1200" dirty="0">
                <a:solidFill>
                  <a:srgbClr val="242424"/>
                </a:solidFill>
                <a:latin typeface="+mn-lt"/>
                <a:ea typeface="Roboto"/>
                <a:cs typeface="Roboto"/>
                <a:sym typeface="Roboto"/>
              </a:rPr>
              <a:t> 68,2%; </a:t>
            </a:r>
            <a:r>
              <a:rPr lang="en-US" sz="1200" dirty="0" err="1">
                <a:solidFill>
                  <a:srgbClr val="242424"/>
                </a:solidFill>
                <a:latin typeface="+mn-lt"/>
                <a:ea typeface="Roboto"/>
                <a:cs typeface="Roboto"/>
                <a:sym typeface="Roboto"/>
              </a:rPr>
              <a:t>tăng</a:t>
            </a:r>
            <a:r>
              <a:rPr lang="en-US" sz="1200" dirty="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3,1%</a:t>
            </a:r>
            <a:br>
              <a:rPr lang="en-US" sz="1200">
                <a:solidFill>
                  <a:srgbClr val="242424"/>
                </a:solidFill>
                <a:latin typeface="+mn-lt"/>
                <a:ea typeface="Roboto"/>
                <a:cs typeface="Roboto"/>
                <a:sym typeface="Roboto"/>
              </a:rPr>
            </a:br>
            <a:r>
              <a:rPr lang="en-US" sz="1200">
                <a:solidFill>
                  <a:srgbClr val="242424"/>
                </a:solidFill>
                <a:latin typeface="+mn-lt"/>
                <a:ea typeface="Roboto"/>
                <a:cs typeface="Roboto"/>
                <a:sym typeface="Roboto"/>
              </a:rPr>
              <a:t>so </a:t>
            </a:r>
            <a:r>
              <a:rPr lang="en-US" sz="1200" err="1">
                <a:solidFill>
                  <a:srgbClr val="242424"/>
                </a:solidFill>
                <a:latin typeface="+mn-lt"/>
                <a:ea typeface="Roboto"/>
                <a:cs typeface="Roboto"/>
                <a:sym typeface="Roboto"/>
              </a:rPr>
              <a:t>với</a:t>
            </a:r>
            <a:r>
              <a:rPr lang="en-US" sz="1200">
                <a:solidFill>
                  <a:srgbClr val="242424"/>
                </a:solidFill>
                <a:latin typeface="+mn-lt"/>
                <a:ea typeface="Roboto"/>
                <a:cs typeface="Roboto"/>
                <a:sym typeface="Roboto"/>
              </a:rPr>
              <a:t> năm </a:t>
            </a:r>
            <a:r>
              <a:rPr lang="en-US" sz="1200" dirty="0">
                <a:solidFill>
                  <a:srgbClr val="242424"/>
                </a:solidFill>
                <a:latin typeface="+mn-lt"/>
                <a:ea typeface="Roboto"/>
                <a:cs typeface="Roboto"/>
                <a:sym typeface="Roboto"/>
              </a:rPr>
              <a:t>2019)</a:t>
            </a:r>
          </a:p>
          <a:p>
            <a:pPr marL="0" lvl="0" indent="0" algn="ctr" rtl="0">
              <a:spcBef>
                <a:spcPts val="0"/>
              </a:spcBef>
              <a:spcAft>
                <a:spcPts val="600"/>
              </a:spcAft>
              <a:buClr>
                <a:schemeClr val="dk1"/>
              </a:buClr>
              <a:buSzPts val="1100"/>
              <a:buFont typeface="Arial"/>
              <a:buNone/>
            </a:pPr>
            <a:endParaRPr lang="en-US" sz="1200" dirty="0">
              <a:solidFill>
                <a:srgbClr val="242424"/>
              </a:solidFill>
              <a:latin typeface="+mn-lt"/>
              <a:ea typeface="Roboto"/>
              <a:cs typeface="Roboto"/>
              <a:sym typeface="Roboto"/>
            </a:endParaRPr>
          </a:p>
        </p:txBody>
      </p:sp>
      <p:sp>
        <p:nvSpPr>
          <p:cNvPr id="12" name="Google Shape;585;p16">
            <a:extLst>
              <a:ext uri="{FF2B5EF4-FFF2-40B4-BE49-F238E27FC236}">
                <a16:creationId xmlns:a16="http://schemas.microsoft.com/office/drawing/2014/main" id="{034BCDFE-90BF-4943-9E63-496B67ACDA05}"/>
              </a:ext>
            </a:extLst>
          </p:cNvPr>
          <p:cNvSpPr/>
          <p:nvPr/>
        </p:nvSpPr>
        <p:spPr>
          <a:xfrm>
            <a:off x="572170" y="2020043"/>
            <a:ext cx="2355656" cy="572700"/>
          </a:xfrm>
          <a:prstGeom prst="roundRect">
            <a:avLst>
              <a:gd name="adj" fmla="val 0"/>
            </a:avLst>
          </a:prstGeom>
          <a:solidFill>
            <a:srgbClr val="FFD40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600">
                <a:solidFill>
                  <a:schemeClr val="dk1"/>
                </a:solidFill>
                <a:latin typeface="+mj-lt"/>
                <a:ea typeface="Fira Sans Extra Condensed SemiBold"/>
                <a:cs typeface="Fira Sans Extra Condensed SemiBold"/>
                <a:sym typeface="Fira Sans Extra Condensed SemiBold"/>
              </a:rPr>
              <a:t>Khu vực nông, lâm nghiệp và thủy sản</a:t>
            </a:r>
          </a:p>
        </p:txBody>
      </p:sp>
      <p:sp>
        <p:nvSpPr>
          <p:cNvPr id="13" name="Google Shape;2811;p35">
            <a:extLst>
              <a:ext uri="{FF2B5EF4-FFF2-40B4-BE49-F238E27FC236}">
                <a16:creationId xmlns:a16="http://schemas.microsoft.com/office/drawing/2014/main" id="{A6B0A966-D9F1-426F-A883-3B4F30FA7665}"/>
              </a:ext>
            </a:extLst>
          </p:cNvPr>
          <p:cNvSpPr txBox="1"/>
          <p:nvPr/>
        </p:nvSpPr>
        <p:spPr>
          <a:xfrm>
            <a:off x="572171" y="2650812"/>
            <a:ext cx="2355655" cy="862584"/>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6,5</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a:t>
            </a:r>
            <a:r>
              <a:rPr lang="vi-VN" sz="12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DN</a:t>
            </a:r>
          </a:p>
          <a:p>
            <a:pPr algn="ctr">
              <a:spcAft>
                <a:spcPts val="600"/>
              </a:spcAft>
              <a:buClr>
                <a:schemeClr val="dk1"/>
              </a:buClr>
              <a:buSzPts val="1100"/>
            </a:pPr>
            <a:r>
              <a:rPr lang="en-US" sz="1200">
                <a:solidFill>
                  <a:srgbClr val="242424"/>
                </a:solidFill>
                <a:latin typeface="+mn-lt"/>
                <a:ea typeface="Roboto"/>
                <a:cs typeface="Roboto"/>
                <a:sym typeface="Roboto"/>
              </a:rPr>
              <a:t>(chiếm 0,9%; giảm 13,6%</a:t>
            </a:r>
            <a:br>
              <a:rPr lang="en-US" sz="1200">
                <a:solidFill>
                  <a:srgbClr val="242424"/>
                </a:solidFill>
                <a:latin typeface="+mn-lt"/>
                <a:ea typeface="Roboto"/>
                <a:cs typeface="Roboto"/>
                <a:sym typeface="Roboto"/>
              </a:rPr>
            </a:br>
            <a:r>
              <a:rPr lang="en-US" sz="1200">
                <a:solidFill>
                  <a:srgbClr val="242424"/>
                </a:solidFill>
                <a:latin typeface="+mn-lt"/>
                <a:ea typeface="Roboto"/>
                <a:cs typeface="Roboto"/>
                <a:sym typeface="Roboto"/>
              </a:rPr>
              <a:t>so với năm 2019)</a:t>
            </a:r>
          </a:p>
          <a:p>
            <a:pPr marL="0" lvl="0" indent="0" algn="ctr" rtl="0">
              <a:spcBef>
                <a:spcPts val="0"/>
              </a:spcBef>
              <a:spcAft>
                <a:spcPts val="600"/>
              </a:spcAft>
              <a:buClr>
                <a:schemeClr val="dk1"/>
              </a:buClr>
              <a:buSzPts val="1100"/>
              <a:buFont typeface="Arial"/>
              <a:buNone/>
            </a:pPr>
            <a:endParaRPr lang="en-US" sz="1200">
              <a:solidFill>
                <a:srgbClr val="242424"/>
              </a:solidFill>
              <a:latin typeface="+mn-lt"/>
              <a:ea typeface="Roboto"/>
              <a:cs typeface="Roboto"/>
              <a:sym typeface="Roboto"/>
            </a:endParaRPr>
          </a:p>
        </p:txBody>
      </p:sp>
      <p:sp>
        <p:nvSpPr>
          <p:cNvPr id="15" name="Google Shape;848;p19">
            <a:extLst>
              <a:ext uri="{FF2B5EF4-FFF2-40B4-BE49-F238E27FC236}">
                <a16:creationId xmlns:a16="http://schemas.microsoft.com/office/drawing/2014/main" id="{E8886B95-89C1-4E6D-B330-49AB59D558A9}"/>
              </a:ext>
            </a:extLst>
          </p:cNvPr>
          <p:cNvSpPr/>
          <p:nvPr/>
        </p:nvSpPr>
        <p:spPr>
          <a:xfrm>
            <a:off x="3480655" y="3583388"/>
            <a:ext cx="2355654" cy="862584"/>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9,3</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triệu lao động</a:t>
            </a:r>
          </a:p>
          <a:p>
            <a:pPr marL="0" lvl="0" indent="0" algn="ctr" rtl="0">
              <a:spcBef>
                <a:spcPts val="0"/>
              </a:spcBef>
              <a:spcAft>
                <a:spcPts val="600"/>
              </a:spcAft>
              <a:buClr>
                <a:schemeClr val="dk1"/>
              </a:buClr>
              <a:buSzPts val="1100"/>
              <a:buFont typeface="Arial"/>
              <a:buNone/>
            </a:pPr>
            <a:r>
              <a:rPr lang="en-US" sz="1200">
                <a:solidFill>
                  <a:srgbClr val="242424"/>
                </a:solidFill>
                <a:latin typeface="+mn-lt"/>
                <a:ea typeface="Roboto"/>
                <a:cs typeface="Roboto"/>
                <a:sym typeface="Roboto"/>
              </a:rPr>
              <a:t>(chiếm 63,4%; giảm 3,1%</a:t>
            </a:r>
            <a:br>
              <a:rPr lang="en-US" sz="1200">
                <a:solidFill>
                  <a:srgbClr val="242424"/>
                </a:solidFill>
                <a:latin typeface="+mn-lt"/>
                <a:ea typeface="Roboto"/>
                <a:cs typeface="Roboto"/>
                <a:sym typeface="Roboto"/>
              </a:rPr>
            </a:br>
            <a:r>
              <a:rPr lang="en-US" sz="1200">
                <a:solidFill>
                  <a:srgbClr val="242424"/>
                </a:solidFill>
                <a:latin typeface="+mn-lt"/>
                <a:ea typeface="Roboto"/>
                <a:cs typeface="Roboto"/>
                <a:sym typeface="Roboto"/>
              </a:rPr>
              <a:t>so với năm 2019)</a:t>
            </a:r>
            <a:endParaRPr lang="vi-VN" sz="1200">
              <a:solidFill>
                <a:srgbClr val="242424"/>
              </a:solidFill>
              <a:latin typeface="+mn-lt"/>
              <a:ea typeface="Roboto"/>
              <a:cs typeface="Roboto"/>
              <a:sym typeface="Roboto"/>
            </a:endParaRPr>
          </a:p>
        </p:txBody>
      </p:sp>
      <p:sp>
        <p:nvSpPr>
          <p:cNvPr id="16" name="Google Shape;848;p19">
            <a:extLst>
              <a:ext uri="{FF2B5EF4-FFF2-40B4-BE49-F238E27FC236}">
                <a16:creationId xmlns:a16="http://schemas.microsoft.com/office/drawing/2014/main" id="{EEA655AB-F340-478E-885C-AFF406906D56}"/>
              </a:ext>
            </a:extLst>
          </p:cNvPr>
          <p:cNvSpPr/>
          <p:nvPr/>
        </p:nvSpPr>
        <p:spPr>
          <a:xfrm>
            <a:off x="6335720" y="3583388"/>
            <a:ext cx="2355654" cy="862584"/>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vi-VN" sz="1600">
                <a:solidFill>
                  <a:srgbClr val="242424"/>
                </a:solidFill>
                <a:latin typeface="+mn-lt"/>
                <a:ea typeface="Roboto"/>
                <a:cs typeface="Roboto"/>
                <a:sym typeface="Roboto"/>
              </a:rPr>
              <a:t>5,1 </a:t>
            </a:r>
            <a:r>
              <a:rPr lang="en-US" sz="1200">
                <a:solidFill>
                  <a:srgbClr val="242424"/>
                </a:solidFill>
                <a:latin typeface="+mn-lt"/>
                <a:ea typeface="Roboto"/>
                <a:cs typeface="Roboto"/>
                <a:sym typeface="Roboto"/>
              </a:rPr>
              <a:t>triệu lao động</a:t>
            </a:r>
          </a:p>
          <a:p>
            <a:pPr marL="0" lvl="0" indent="0" algn="ctr" rtl="0">
              <a:spcBef>
                <a:spcPts val="0"/>
              </a:spcBef>
              <a:spcAft>
                <a:spcPts val="600"/>
              </a:spcAft>
              <a:buClr>
                <a:schemeClr val="dk1"/>
              </a:buClr>
              <a:buSzPts val="1100"/>
              <a:buFont typeface="Arial"/>
              <a:buNone/>
            </a:pPr>
            <a:r>
              <a:rPr lang="en-US" sz="1200">
                <a:solidFill>
                  <a:srgbClr val="242424"/>
                </a:solidFill>
                <a:latin typeface="+mn-lt"/>
                <a:ea typeface="Roboto"/>
                <a:cs typeface="Roboto"/>
                <a:sym typeface="Roboto"/>
              </a:rPr>
              <a:t>(chiếm 34,9%; giảm 3,5%</a:t>
            </a:r>
            <a:br>
              <a:rPr lang="en-US" sz="1200">
                <a:solidFill>
                  <a:srgbClr val="242424"/>
                </a:solidFill>
                <a:latin typeface="+mn-lt"/>
                <a:ea typeface="Roboto"/>
                <a:cs typeface="Roboto"/>
                <a:sym typeface="Roboto"/>
              </a:rPr>
            </a:br>
            <a:r>
              <a:rPr lang="en-US" sz="1200">
                <a:solidFill>
                  <a:srgbClr val="242424"/>
                </a:solidFill>
                <a:latin typeface="+mn-lt"/>
                <a:ea typeface="Roboto"/>
                <a:cs typeface="Roboto"/>
                <a:sym typeface="Roboto"/>
              </a:rPr>
              <a:t>so với năm 2019)</a:t>
            </a:r>
            <a:endParaRPr lang="vi-VN" sz="1200">
              <a:solidFill>
                <a:srgbClr val="242424"/>
              </a:solidFill>
              <a:latin typeface="+mn-lt"/>
              <a:ea typeface="Roboto"/>
              <a:cs typeface="Roboto"/>
              <a:sym typeface="Roboto"/>
            </a:endParaRPr>
          </a:p>
        </p:txBody>
      </p:sp>
      <p:sp>
        <p:nvSpPr>
          <p:cNvPr id="17" name="Google Shape;848;p19">
            <a:extLst>
              <a:ext uri="{FF2B5EF4-FFF2-40B4-BE49-F238E27FC236}">
                <a16:creationId xmlns:a16="http://schemas.microsoft.com/office/drawing/2014/main" id="{11963C01-9230-4B49-81FB-2C484A48A47F}"/>
              </a:ext>
            </a:extLst>
          </p:cNvPr>
          <p:cNvSpPr/>
          <p:nvPr/>
        </p:nvSpPr>
        <p:spPr>
          <a:xfrm>
            <a:off x="572172" y="3583388"/>
            <a:ext cx="2355654" cy="862584"/>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253</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 lao động</a:t>
            </a:r>
          </a:p>
          <a:p>
            <a:pPr marL="0" lvl="0" indent="0" algn="ctr" rtl="0">
              <a:spcBef>
                <a:spcPts val="0"/>
              </a:spcBef>
              <a:spcAft>
                <a:spcPts val="600"/>
              </a:spcAft>
              <a:buClr>
                <a:schemeClr val="dk1"/>
              </a:buClr>
              <a:buSzPts val="1100"/>
              <a:buFont typeface="Arial"/>
              <a:buNone/>
            </a:pPr>
            <a:r>
              <a:rPr lang="en-US" sz="1200">
                <a:solidFill>
                  <a:srgbClr val="242424"/>
                </a:solidFill>
                <a:latin typeface="+mn-lt"/>
                <a:ea typeface="Roboto"/>
                <a:cs typeface="Roboto"/>
                <a:sym typeface="Roboto"/>
              </a:rPr>
              <a:t>(chiếm 1,7%; tăng 1,5%</a:t>
            </a:r>
            <a:br>
              <a:rPr lang="en-US" sz="1200">
                <a:solidFill>
                  <a:srgbClr val="242424"/>
                </a:solidFill>
                <a:latin typeface="+mn-lt"/>
                <a:ea typeface="Roboto"/>
                <a:cs typeface="Roboto"/>
                <a:sym typeface="Roboto"/>
              </a:rPr>
            </a:br>
            <a:r>
              <a:rPr lang="en-US" sz="1200">
                <a:solidFill>
                  <a:srgbClr val="242424"/>
                </a:solidFill>
                <a:latin typeface="+mn-lt"/>
                <a:ea typeface="Roboto"/>
                <a:cs typeface="Roboto"/>
                <a:sym typeface="Roboto"/>
              </a:rPr>
              <a:t>so với năm 2019)</a:t>
            </a:r>
            <a:endParaRPr lang="vi-VN" sz="1200">
              <a:solidFill>
                <a:srgbClr val="242424"/>
              </a:solidFill>
              <a:latin typeface="+mn-lt"/>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Google Shape;425;p16">
            <a:extLst>
              <a:ext uri="{FF2B5EF4-FFF2-40B4-BE49-F238E27FC236}">
                <a16:creationId xmlns:a16="http://schemas.microsoft.com/office/drawing/2014/main" id="{581A10C3-61F0-42E0-8AE3-F57FE74C871A}"/>
              </a:ext>
            </a:extLst>
          </p:cNvPr>
          <p:cNvSpPr txBox="1">
            <a:spLocks noGrp="1"/>
          </p:cNvSpPr>
          <p:nvPr>
            <p:ph type="title"/>
          </p:nvPr>
        </p:nvSpPr>
        <p:spPr>
          <a:xfrm>
            <a:off x="457200" y="411475"/>
            <a:ext cx="8238900" cy="572700"/>
          </a:xfrm>
          <a:prstGeom prst="rect">
            <a:avLst/>
          </a:prstGeom>
          <a:solidFill>
            <a:schemeClr val="accent5">
              <a:lumMod val="60000"/>
              <a:lumOff val="4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t>HỢP TÁC XÃ</a:t>
            </a:r>
            <a:endParaRPr/>
          </a:p>
        </p:txBody>
      </p:sp>
      <p:sp>
        <p:nvSpPr>
          <p:cNvPr id="5" name="Google Shape;880;p20">
            <a:extLst>
              <a:ext uri="{FF2B5EF4-FFF2-40B4-BE49-F238E27FC236}">
                <a16:creationId xmlns:a16="http://schemas.microsoft.com/office/drawing/2014/main" id="{6E0C3221-2EE6-43E6-A0B8-6CB25E585FE4}"/>
              </a:ext>
            </a:extLst>
          </p:cNvPr>
          <p:cNvSpPr/>
          <p:nvPr/>
        </p:nvSpPr>
        <p:spPr>
          <a:xfrm>
            <a:off x="818554" y="1170874"/>
            <a:ext cx="2322299" cy="572700"/>
          </a:xfrm>
          <a:prstGeom prst="roundRect">
            <a:avLst>
              <a:gd name="adj" fmla="val 0"/>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Hợp tác xã</a:t>
            </a:r>
          </a:p>
          <a:p>
            <a:pPr marL="0" lvl="0" indent="0" algn="ctr" rtl="0">
              <a:spcBef>
                <a:spcPts val="0"/>
              </a:spcBef>
              <a:spcAft>
                <a:spcPts val="0"/>
              </a:spcAft>
              <a:buClr>
                <a:srgbClr val="000000"/>
              </a:buClr>
              <a:buSzPts val="1100"/>
              <a:buFont typeface="Arial"/>
              <a:buNone/>
            </a:pPr>
            <a:r>
              <a:rPr lang="en" sz="1200">
                <a:solidFill>
                  <a:schemeClr val="dk1"/>
                </a:solidFill>
                <a:latin typeface="+mj-lt"/>
                <a:ea typeface="Fira Sans Extra Condensed SemiBold"/>
                <a:cs typeface="Fira Sans Extra Condensed SemiBold"/>
                <a:sym typeface="Fira Sans Extra Condensed SemiBold"/>
              </a:rPr>
              <a:t>(tính đến 31/12/2020)</a:t>
            </a:r>
            <a:endParaRPr sz="1200">
              <a:solidFill>
                <a:schemeClr val="dk1"/>
              </a:solidFill>
              <a:latin typeface="+mj-lt"/>
              <a:ea typeface="Fira Sans Extra Condensed SemiBold"/>
              <a:cs typeface="Fira Sans Extra Condensed SemiBold"/>
              <a:sym typeface="Fira Sans Extra Condensed SemiBold"/>
            </a:endParaRPr>
          </a:p>
        </p:txBody>
      </p:sp>
      <p:sp>
        <p:nvSpPr>
          <p:cNvPr id="6" name="Google Shape;884;p20">
            <a:extLst>
              <a:ext uri="{FF2B5EF4-FFF2-40B4-BE49-F238E27FC236}">
                <a16:creationId xmlns:a16="http://schemas.microsoft.com/office/drawing/2014/main" id="{A7EFC6F2-BDC4-4FBB-BE24-D7EE0E522C56}"/>
              </a:ext>
            </a:extLst>
          </p:cNvPr>
          <p:cNvSpPr txBox="1"/>
          <p:nvPr/>
        </p:nvSpPr>
        <p:spPr>
          <a:xfrm>
            <a:off x="817339" y="1822593"/>
            <a:ext cx="2322300" cy="71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15,3</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a:t>
            </a:r>
            <a:r>
              <a:rPr lang="vi-VN" sz="12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HTX</a:t>
            </a:r>
          </a:p>
          <a:p>
            <a:pPr algn="ctr">
              <a:spcAft>
                <a:spcPts val="600"/>
              </a:spcAft>
              <a:buClr>
                <a:schemeClr val="dk1"/>
              </a:buClr>
              <a:buSzPts val="1100"/>
            </a:pPr>
            <a:r>
              <a:rPr lang="en-US" sz="1200">
                <a:solidFill>
                  <a:srgbClr val="242424"/>
                </a:solidFill>
                <a:latin typeface="+mn-lt"/>
                <a:ea typeface="Roboto"/>
                <a:cs typeface="Roboto"/>
                <a:sym typeface="Roboto"/>
              </a:rPr>
              <a:t>(tăng 17,5% so với năm 2016)</a:t>
            </a:r>
          </a:p>
          <a:p>
            <a:pPr marL="0" lvl="0" indent="0" algn="ctr" rtl="0">
              <a:spcBef>
                <a:spcPts val="0"/>
              </a:spcBef>
              <a:spcAft>
                <a:spcPts val="600"/>
              </a:spcAft>
              <a:buClr>
                <a:schemeClr val="dk1"/>
              </a:buClr>
              <a:buSzPts val="1100"/>
              <a:buFont typeface="Arial"/>
              <a:buNone/>
            </a:pPr>
            <a:endParaRPr lang="en-US" sz="1200">
              <a:solidFill>
                <a:srgbClr val="242424"/>
              </a:solidFill>
              <a:latin typeface="+mn-lt"/>
              <a:ea typeface="Roboto"/>
              <a:cs typeface="Roboto"/>
              <a:sym typeface="Roboto"/>
            </a:endParaRPr>
          </a:p>
        </p:txBody>
      </p:sp>
      <p:sp>
        <p:nvSpPr>
          <p:cNvPr id="7" name="Google Shape;883;p20">
            <a:extLst>
              <a:ext uri="{FF2B5EF4-FFF2-40B4-BE49-F238E27FC236}">
                <a16:creationId xmlns:a16="http://schemas.microsoft.com/office/drawing/2014/main" id="{AB0F497C-7FC9-40F7-9F33-621C1342761C}"/>
              </a:ext>
            </a:extLst>
          </p:cNvPr>
          <p:cNvSpPr/>
          <p:nvPr/>
        </p:nvSpPr>
        <p:spPr>
          <a:xfrm>
            <a:off x="3002978" y="3254448"/>
            <a:ext cx="2322400" cy="423900"/>
          </a:xfrm>
          <a:prstGeom prst="roundRect">
            <a:avLst>
              <a:gd name="adj" fmla="val 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Lao động</a:t>
            </a:r>
            <a:endParaRPr sz="1600">
              <a:solidFill>
                <a:schemeClr val="dk1"/>
              </a:solidFill>
              <a:latin typeface="+mj-lt"/>
              <a:ea typeface="Fira Sans Extra Condensed SemiBold"/>
              <a:cs typeface="Fira Sans Extra Condensed SemiBold"/>
              <a:sym typeface="Fira Sans Extra Condensed SemiBold"/>
            </a:endParaRPr>
          </a:p>
        </p:txBody>
      </p:sp>
      <p:sp>
        <p:nvSpPr>
          <p:cNvPr id="8" name="Google Shape;885;p20">
            <a:extLst>
              <a:ext uri="{FF2B5EF4-FFF2-40B4-BE49-F238E27FC236}">
                <a16:creationId xmlns:a16="http://schemas.microsoft.com/office/drawing/2014/main" id="{31510D48-7ABC-49F7-80D8-65560E526267}"/>
              </a:ext>
            </a:extLst>
          </p:cNvPr>
          <p:cNvSpPr txBox="1"/>
          <p:nvPr/>
        </p:nvSpPr>
        <p:spPr>
          <a:xfrm>
            <a:off x="2994329" y="3757367"/>
            <a:ext cx="2322300" cy="644024"/>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dirty="0">
                <a:solidFill>
                  <a:srgbClr val="242424"/>
                </a:solidFill>
                <a:latin typeface="+mn-lt"/>
                <a:ea typeface="Roboto"/>
                <a:cs typeface="Roboto"/>
                <a:sym typeface="Roboto"/>
              </a:rPr>
              <a:t>169,6</a:t>
            </a:r>
            <a:r>
              <a:rPr lang="vi-VN" sz="16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nghìn</a:t>
            </a:r>
            <a:r>
              <a:rPr lang="en-US"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người</a:t>
            </a:r>
            <a:endParaRPr lang="en-US" sz="1200" dirty="0">
              <a:solidFill>
                <a:srgbClr val="242424"/>
              </a:solidFill>
              <a:latin typeface="+mn-lt"/>
              <a:ea typeface="Roboto"/>
              <a:cs typeface="Roboto"/>
              <a:sym typeface="Roboto"/>
            </a:endParaRPr>
          </a:p>
          <a:p>
            <a:pPr algn="ctr">
              <a:spcAft>
                <a:spcPts val="600"/>
              </a:spcAft>
              <a:buClr>
                <a:schemeClr val="dk1"/>
              </a:buClr>
              <a:buSzPts val="1100"/>
            </a:pPr>
            <a:r>
              <a:rPr lang="en-US" sz="1200" dirty="0">
                <a:solidFill>
                  <a:srgbClr val="242424"/>
                </a:solidFill>
                <a:latin typeface="+mn-lt"/>
                <a:ea typeface="Roboto"/>
                <a:cs typeface="Roboto"/>
                <a:sym typeface="Roboto"/>
              </a:rPr>
              <a:t>(</a:t>
            </a:r>
            <a:r>
              <a:rPr lang="en-US" sz="1200" dirty="0" err="1">
                <a:solidFill>
                  <a:srgbClr val="242424"/>
                </a:solidFill>
                <a:latin typeface="+mn-lt"/>
                <a:ea typeface="Roboto"/>
                <a:cs typeface="Roboto"/>
                <a:sym typeface="Roboto"/>
              </a:rPr>
              <a:t>giảm</a:t>
            </a:r>
            <a:r>
              <a:rPr lang="en-US" sz="1200" dirty="0">
                <a:solidFill>
                  <a:srgbClr val="242424"/>
                </a:solidFill>
                <a:latin typeface="+mn-lt"/>
                <a:ea typeface="Roboto"/>
                <a:cs typeface="Roboto"/>
                <a:sym typeface="Roboto"/>
              </a:rPr>
              <a:t> 15,6% so </a:t>
            </a:r>
            <a:r>
              <a:rPr lang="en-US" sz="1200" dirty="0" err="1">
                <a:solidFill>
                  <a:srgbClr val="242424"/>
                </a:solidFill>
                <a:latin typeface="+mn-lt"/>
                <a:ea typeface="Roboto"/>
                <a:cs typeface="Roboto"/>
                <a:sym typeface="Roboto"/>
              </a:rPr>
              <a:t>với</a:t>
            </a:r>
            <a:r>
              <a:rPr lang="en-US"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năm</a:t>
            </a:r>
            <a:r>
              <a:rPr lang="en-US" sz="1200" dirty="0">
                <a:solidFill>
                  <a:srgbClr val="242424"/>
                </a:solidFill>
                <a:latin typeface="+mn-lt"/>
                <a:ea typeface="Roboto"/>
                <a:cs typeface="Roboto"/>
                <a:sym typeface="Roboto"/>
              </a:rPr>
              <a:t> 2016)</a:t>
            </a:r>
          </a:p>
          <a:p>
            <a:pPr marL="0" lvl="0" indent="0" algn="ctr" rtl="0">
              <a:spcBef>
                <a:spcPts val="0"/>
              </a:spcBef>
              <a:spcAft>
                <a:spcPts val="600"/>
              </a:spcAft>
              <a:buClr>
                <a:schemeClr val="dk1"/>
              </a:buClr>
              <a:buSzPts val="1100"/>
              <a:buFont typeface="Arial"/>
              <a:buNone/>
            </a:pPr>
            <a:endParaRPr lang="en-US" sz="1200" dirty="0">
              <a:solidFill>
                <a:srgbClr val="242424"/>
              </a:solidFill>
              <a:latin typeface="+mn-lt"/>
              <a:ea typeface="Roboto"/>
              <a:cs typeface="Roboto"/>
              <a:sym typeface="Roboto"/>
            </a:endParaRPr>
          </a:p>
        </p:txBody>
      </p:sp>
      <p:graphicFrame>
        <p:nvGraphicFramePr>
          <p:cNvPr id="11" name="Chart 10">
            <a:extLst>
              <a:ext uri="{FF2B5EF4-FFF2-40B4-BE49-F238E27FC236}">
                <a16:creationId xmlns:a16="http://schemas.microsoft.com/office/drawing/2014/main" id="{4246CA13-50C7-4A4A-BCFF-86EFFFFD1A32}"/>
              </a:ext>
            </a:extLst>
          </p:cNvPr>
          <p:cNvGraphicFramePr/>
          <p:nvPr>
            <p:extLst>
              <p:ext uri="{D42A27DB-BD31-4B8C-83A1-F6EECF244321}">
                <p14:modId xmlns:p14="http://schemas.microsoft.com/office/powerpoint/2010/main" val="1692649166"/>
              </p:ext>
            </p:extLst>
          </p:nvPr>
        </p:nvGraphicFramePr>
        <p:xfrm>
          <a:off x="3471747" y="1093669"/>
          <a:ext cx="2869580" cy="20552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5CA3F401-1D64-45F5-93CA-A4FEFB11929D}"/>
              </a:ext>
            </a:extLst>
          </p:cNvPr>
          <p:cNvGraphicFramePr/>
          <p:nvPr>
            <p:extLst>
              <p:ext uri="{D42A27DB-BD31-4B8C-83A1-F6EECF244321}">
                <p14:modId xmlns:p14="http://schemas.microsoft.com/office/powerpoint/2010/main" val="1560170548"/>
              </p:ext>
            </p:extLst>
          </p:nvPr>
        </p:nvGraphicFramePr>
        <p:xfrm>
          <a:off x="6013012" y="2535893"/>
          <a:ext cx="2869580" cy="20552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45850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45000"/>
                <a:satMod val="135000"/>
              </a:schemeClr>
              <a:prstClr val="white"/>
            </a:duotone>
          </a:blip>
          <a:srcRect/>
          <a:stretch>
            <a:fillRect l="-3000" r="-3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4153D9-B106-4C2F-BFF6-BF441A86A12D}"/>
              </a:ext>
            </a:extLst>
          </p:cNvPr>
          <p:cNvSpPr>
            <a:spLocks noGrp="1"/>
          </p:cNvSpPr>
          <p:nvPr>
            <p:ph type="title"/>
          </p:nvPr>
        </p:nvSpPr>
        <p:spPr>
          <a:xfrm>
            <a:off x="4029306" y="906965"/>
            <a:ext cx="4802993" cy="3285893"/>
          </a:xfrm>
          <a:solidFill>
            <a:schemeClr val="accent6"/>
          </a:solidFill>
        </p:spPr>
        <p:txBody>
          <a:bodyPr/>
          <a:lstStyle/>
          <a:p>
            <a:r>
              <a:rPr lang="de-DE">
                <a:effectLst/>
                <a:ea typeface="Times New Roman" panose="02020603050405020304" pitchFamily="18" charset="0"/>
              </a:rPr>
              <a:t>CƠ SỞ SẢN XUẤT KINH DOANH</a:t>
            </a:r>
            <a:br>
              <a:rPr lang="de-DE">
                <a:effectLst/>
                <a:ea typeface="Times New Roman" panose="02020603050405020304" pitchFamily="18" charset="0"/>
              </a:rPr>
            </a:br>
            <a:r>
              <a:rPr lang="de-DE">
                <a:effectLst/>
                <a:ea typeface="Times New Roman" panose="02020603050405020304" pitchFamily="18" charset="0"/>
              </a:rPr>
              <a:t>CÁ THỂ PHI NÔNG, LÂM NGHIỆP</a:t>
            </a:r>
            <a:br>
              <a:rPr lang="de-DE">
                <a:effectLst/>
                <a:ea typeface="Times New Roman" panose="02020603050405020304" pitchFamily="18" charset="0"/>
              </a:rPr>
            </a:br>
            <a:r>
              <a:rPr lang="de-DE">
                <a:effectLst/>
                <a:ea typeface="Times New Roman" panose="02020603050405020304" pitchFamily="18" charset="0"/>
              </a:rPr>
              <a:t>VÀ THỦY SẢN</a:t>
            </a:r>
            <a:endParaRPr lang="en-US" sz="6000"/>
          </a:p>
        </p:txBody>
      </p:sp>
      <p:pic>
        <p:nvPicPr>
          <p:cNvPr id="3" name="Picture 2" descr="A group of women sitting in a store&#10;&#10;Description automatically generated with low confidence">
            <a:extLst>
              <a:ext uri="{FF2B5EF4-FFF2-40B4-BE49-F238E27FC236}">
                <a16:creationId xmlns:a16="http://schemas.microsoft.com/office/drawing/2014/main" id="{EFC17CC2-B5FF-4904-8C85-212746BAE1A1}"/>
              </a:ext>
            </a:extLst>
          </p:cNvPr>
          <p:cNvPicPr>
            <a:picLocks noChangeAspect="1"/>
          </p:cNvPicPr>
          <p:nvPr/>
        </p:nvPicPr>
        <p:blipFill rotWithShape="1">
          <a:blip r:embed="rId3"/>
          <a:srcRect l="3657" r="29556"/>
          <a:stretch/>
        </p:blipFill>
        <p:spPr>
          <a:xfrm>
            <a:off x="737082" y="1437409"/>
            <a:ext cx="2110196" cy="1937694"/>
          </a:xfrm>
          <a:prstGeom prst="hexagon">
            <a:avLst/>
          </a:prstGeom>
        </p:spPr>
      </p:pic>
      <p:pic>
        <p:nvPicPr>
          <p:cNvPr id="6" name="Picture 5" descr="A group of people in a room&#10;&#10;Description automatically generated with medium confidence">
            <a:extLst>
              <a:ext uri="{FF2B5EF4-FFF2-40B4-BE49-F238E27FC236}">
                <a16:creationId xmlns:a16="http://schemas.microsoft.com/office/drawing/2014/main" id="{3CC90E62-B044-4424-A5A0-E19A6E463C6F}"/>
              </a:ext>
            </a:extLst>
          </p:cNvPr>
          <p:cNvPicPr>
            <a:picLocks noChangeAspect="1"/>
          </p:cNvPicPr>
          <p:nvPr/>
        </p:nvPicPr>
        <p:blipFill rotWithShape="1">
          <a:blip r:embed="rId4"/>
          <a:srcRect r="15069"/>
          <a:stretch/>
        </p:blipFill>
        <p:spPr>
          <a:xfrm>
            <a:off x="2747846" y="950642"/>
            <a:ext cx="1281459" cy="1131616"/>
          </a:xfrm>
          <a:prstGeom prst="hexagon">
            <a:avLst/>
          </a:prstGeom>
        </p:spPr>
      </p:pic>
    </p:spTree>
    <p:extLst>
      <p:ext uri="{BB962C8B-B14F-4D97-AF65-F5344CB8AC3E}">
        <p14:creationId xmlns:p14="http://schemas.microsoft.com/office/powerpoint/2010/main" val="2411532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80861-1258-4D88-BA2F-1D8424DA1832}"/>
              </a:ext>
            </a:extLst>
          </p:cNvPr>
          <p:cNvSpPr>
            <a:spLocks noGrp="1"/>
          </p:cNvSpPr>
          <p:nvPr>
            <p:ph type="title"/>
          </p:nvPr>
        </p:nvSpPr>
        <p:spPr>
          <a:xfrm>
            <a:off x="452550" y="202470"/>
            <a:ext cx="8238900" cy="877394"/>
          </a:xfrm>
          <a:solidFill>
            <a:schemeClr val="accent6"/>
          </a:solidFill>
        </p:spPr>
        <p:txBody>
          <a:bodyPr/>
          <a:lstStyle/>
          <a:p>
            <a:pPr algn="ctr"/>
            <a:r>
              <a:rPr lang="de-DE" sz="2400">
                <a:effectLst/>
                <a:ea typeface="Times New Roman" panose="02020603050405020304" pitchFamily="18" charset="0"/>
              </a:rPr>
              <a:t>CƠ SỞ SẢN XUẤT KINH DOANH CÁ THỂ PHI NÔNG, LÂM NGHIỆP VÀ THỦY SẢN NĂM 2020</a:t>
            </a:r>
            <a:endParaRPr lang="en-US" sz="2400"/>
          </a:p>
        </p:txBody>
      </p:sp>
      <p:graphicFrame>
        <p:nvGraphicFramePr>
          <p:cNvPr id="6" name="Chart 5">
            <a:extLst>
              <a:ext uri="{FF2B5EF4-FFF2-40B4-BE49-F238E27FC236}">
                <a16:creationId xmlns:a16="http://schemas.microsoft.com/office/drawing/2014/main" id="{2B939D21-491B-401C-BF36-E36C0FCBBAC1}"/>
              </a:ext>
            </a:extLst>
          </p:cNvPr>
          <p:cNvGraphicFramePr/>
          <p:nvPr>
            <p:extLst>
              <p:ext uri="{D42A27DB-BD31-4B8C-83A1-F6EECF244321}">
                <p14:modId xmlns:p14="http://schemas.microsoft.com/office/powerpoint/2010/main" val="1040074366"/>
              </p:ext>
            </p:extLst>
          </p:nvPr>
        </p:nvGraphicFramePr>
        <p:xfrm>
          <a:off x="3604358" y="1732570"/>
          <a:ext cx="4476500" cy="1477734"/>
        </p:xfrm>
        <a:graphic>
          <a:graphicData uri="http://schemas.openxmlformats.org/drawingml/2006/chart">
            <c:chart xmlns:c="http://schemas.openxmlformats.org/drawingml/2006/chart" xmlns:r="http://schemas.openxmlformats.org/officeDocument/2006/relationships" r:id="rId3"/>
          </a:graphicData>
        </a:graphic>
      </p:graphicFrame>
      <p:sp>
        <p:nvSpPr>
          <p:cNvPr id="8" name="Google Shape;1186;p21">
            <a:extLst>
              <a:ext uri="{FF2B5EF4-FFF2-40B4-BE49-F238E27FC236}">
                <a16:creationId xmlns:a16="http://schemas.microsoft.com/office/drawing/2014/main" id="{8F45C689-CD15-4F85-95FA-D1CEB330B452}"/>
              </a:ext>
            </a:extLst>
          </p:cNvPr>
          <p:cNvSpPr txBox="1"/>
          <p:nvPr/>
        </p:nvSpPr>
        <p:spPr>
          <a:xfrm>
            <a:off x="3641327" y="1170349"/>
            <a:ext cx="4439531" cy="5727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200">
                <a:solidFill>
                  <a:srgbClr val="242424"/>
                </a:solidFill>
                <a:latin typeface="+mn-lt"/>
                <a:ea typeface="Roboto"/>
                <a:cs typeface="Roboto"/>
                <a:sym typeface="Roboto"/>
              </a:rPr>
              <a:t>Số c</a:t>
            </a:r>
            <a:r>
              <a:rPr lang="vi-VN" sz="1200">
                <a:solidFill>
                  <a:srgbClr val="242424"/>
                </a:solidFill>
                <a:latin typeface="+mn-lt"/>
                <a:ea typeface="Roboto"/>
                <a:cs typeface="Roboto"/>
                <a:sym typeface="Roboto"/>
              </a:rPr>
              <a:t>ơ sở sản xuất kinh doanh cá thể phi nông, lâm nghiệp và thủy sản</a:t>
            </a:r>
            <a:r>
              <a:rPr lang="en-US" sz="1200">
                <a:solidFill>
                  <a:srgbClr val="242424"/>
                </a:solidFill>
                <a:latin typeface="+mn-lt"/>
                <a:ea typeface="Roboto"/>
                <a:cs typeface="Roboto"/>
                <a:sym typeface="Roboto"/>
              </a:rPr>
              <a:t> phân theo vùng và khu vực kinh tế (nghìn cơ sở)</a:t>
            </a:r>
            <a:endParaRPr sz="1000">
              <a:solidFill>
                <a:srgbClr val="000000"/>
              </a:solidFill>
              <a:latin typeface="+mn-lt"/>
              <a:ea typeface="Roboto"/>
              <a:cs typeface="Roboto"/>
              <a:sym typeface="Roboto"/>
            </a:endParaRPr>
          </a:p>
        </p:txBody>
      </p:sp>
      <p:sp>
        <p:nvSpPr>
          <p:cNvPr id="11" name="Google Shape;617;p17">
            <a:extLst>
              <a:ext uri="{FF2B5EF4-FFF2-40B4-BE49-F238E27FC236}">
                <a16:creationId xmlns:a16="http://schemas.microsoft.com/office/drawing/2014/main" id="{318A04F6-95B3-450D-B531-16EC61659628}"/>
              </a:ext>
            </a:extLst>
          </p:cNvPr>
          <p:cNvSpPr/>
          <p:nvPr/>
        </p:nvSpPr>
        <p:spPr>
          <a:xfrm>
            <a:off x="810623" y="1316170"/>
            <a:ext cx="2257800" cy="416400"/>
          </a:xfrm>
          <a:prstGeom prst="roundRect">
            <a:avLst>
              <a:gd name="adj" fmla="val 0"/>
            </a:avLst>
          </a:prstGeom>
          <a:solidFill>
            <a:schemeClr val="accent6"/>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dk1"/>
                </a:solidFill>
                <a:latin typeface="+mj-lt"/>
                <a:ea typeface="Fira Sans Extra Condensed SemiBold"/>
                <a:cs typeface="Fira Sans Extra Condensed SemiBold"/>
                <a:sym typeface="Fira Sans Extra Condensed SemiBold"/>
              </a:rPr>
              <a:t>Cơ sở SXKD</a:t>
            </a:r>
            <a:endParaRPr sz="1500">
              <a:solidFill>
                <a:schemeClr val="dk1"/>
              </a:solidFill>
              <a:latin typeface="+mj-lt"/>
              <a:ea typeface="Fira Sans Extra Condensed SemiBold"/>
              <a:cs typeface="Fira Sans Extra Condensed SemiBold"/>
              <a:sym typeface="Fira Sans Extra Condensed SemiBold"/>
            </a:endParaRPr>
          </a:p>
        </p:txBody>
      </p:sp>
      <p:sp>
        <p:nvSpPr>
          <p:cNvPr id="12" name="Google Shape;618;p17">
            <a:extLst>
              <a:ext uri="{FF2B5EF4-FFF2-40B4-BE49-F238E27FC236}">
                <a16:creationId xmlns:a16="http://schemas.microsoft.com/office/drawing/2014/main" id="{BA3AED72-488C-43AA-A13A-8A4326B6A77F}"/>
              </a:ext>
            </a:extLst>
          </p:cNvPr>
          <p:cNvSpPr/>
          <p:nvPr/>
        </p:nvSpPr>
        <p:spPr>
          <a:xfrm>
            <a:off x="810623" y="1762685"/>
            <a:ext cx="2257800" cy="994246"/>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5,2</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triệu cơ sở</a:t>
            </a:r>
          </a:p>
          <a:p>
            <a:pPr marL="0" lvl="0" indent="0" algn="ctr" rtl="0">
              <a:spcBef>
                <a:spcPts val="0"/>
              </a:spcBef>
              <a:spcAft>
                <a:spcPts val="600"/>
              </a:spcAft>
              <a:buClr>
                <a:schemeClr val="dk1"/>
              </a:buClr>
              <a:buSzPts val="1100"/>
              <a:buFont typeface="Arial"/>
              <a:buNone/>
            </a:pPr>
            <a:r>
              <a:rPr lang="en-US" sz="1200">
                <a:solidFill>
                  <a:srgbClr val="242424"/>
                </a:solidFill>
                <a:latin typeface="+mn-lt"/>
                <a:ea typeface="Roboto"/>
                <a:cs typeface="Roboto"/>
                <a:sym typeface="Roboto"/>
              </a:rPr>
              <a:t>(tăng 5,7% so năm 2016)</a:t>
            </a:r>
          </a:p>
        </p:txBody>
      </p:sp>
      <p:sp>
        <p:nvSpPr>
          <p:cNvPr id="14" name="Google Shape;620;p17">
            <a:extLst>
              <a:ext uri="{FF2B5EF4-FFF2-40B4-BE49-F238E27FC236}">
                <a16:creationId xmlns:a16="http://schemas.microsoft.com/office/drawing/2014/main" id="{C93033C2-7B18-4E19-A13D-4782966AA18F}"/>
              </a:ext>
            </a:extLst>
          </p:cNvPr>
          <p:cNvSpPr/>
          <p:nvPr/>
        </p:nvSpPr>
        <p:spPr>
          <a:xfrm>
            <a:off x="810623" y="3378964"/>
            <a:ext cx="2257800" cy="923070"/>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8,5</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triệu người</a:t>
            </a:r>
          </a:p>
          <a:p>
            <a:pPr marL="0" lvl="0" indent="0" algn="ctr" rtl="0">
              <a:spcBef>
                <a:spcPts val="0"/>
              </a:spcBef>
              <a:spcAft>
                <a:spcPts val="600"/>
              </a:spcAft>
              <a:buClr>
                <a:schemeClr val="dk1"/>
              </a:buClr>
              <a:buSzPts val="1100"/>
              <a:buFont typeface="Arial"/>
              <a:buNone/>
            </a:pPr>
            <a:r>
              <a:rPr lang="en-US" sz="1200">
                <a:solidFill>
                  <a:srgbClr val="242424"/>
                </a:solidFill>
                <a:latin typeface="+mn-lt"/>
                <a:ea typeface="Roboto"/>
                <a:cs typeface="Roboto"/>
                <a:sym typeface="Roboto"/>
              </a:rPr>
              <a:t>(tăng 3% so với năm 2016)</a:t>
            </a:r>
          </a:p>
        </p:txBody>
      </p:sp>
      <p:sp>
        <p:nvSpPr>
          <p:cNvPr id="15" name="Google Shape;617;p17">
            <a:extLst>
              <a:ext uri="{FF2B5EF4-FFF2-40B4-BE49-F238E27FC236}">
                <a16:creationId xmlns:a16="http://schemas.microsoft.com/office/drawing/2014/main" id="{5C4A1622-F8FC-4264-9F57-73AFA407281C}"/>
              </a:ext>
            </a:extLst>
          </p:cNvPr>
          <p:cNvSpPr/>
          <p:nvPr/>
        </p:nvSpPr>
        <p:spPr>
          <a:xfrm>
            <a:off x="810623" y="2932449"/>
            <a:ext cx="2257800" cy="416400"/>
          </a:xfrm>
          <a:prstGeom prst="roundRect">
            <a:avLst>
              <a:gd name="adj" fmla="val 0"/>
            </a:avLst>
          </a:prstGeom>
          <a:solidFill>
            <a:schemeClr val="accent6"/>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dk1"/>
                </a:solidFill>
                <a:latin typeface="+mj-lt"/>
                <a:ea typeface="Fira Sans Extra Condensed SemiBold"/>
                <a:cs typeface="Fira Sans Extra Condensed SemiBold"/>
                <a:sym typeface="Fira Sans Extra Condensed SemiBold"/>
              </a:rPr>
              <a:t>Số lao động</a:t>
            </a:r>
            <a:endParaRPr sz="1500">
              <a:solidFill>
                <a:schemeClr val="dk1"/>
              </a:solidFill>
              <a:latin typeface="+mj-lt"/>
              <a:ea typeface="Fira Sans Extra Condensed SemiBold"/>
              <a:cs typeface="Fira Sans Extra Condensed SemiBold"/>
              <a:sym typeface="Fira Sans Extra Condensed SemiBold"/>
            </a:endParaRPr>
          </a:p>
        </p:txBody>
      </p:sp>
      <p:graphicFrame>
        <p:nvGraphicFramePr>
          <p:cNvPr id="9" name="Chart 8">
            <a:extLst>
              <a:ext uri="{FF2B5EF4-FFF2-40B4-BE49-F238E27FC236}">
                <a16:creationId xmlns:a16="http://schemas.microsoft.com/office/drawing/2014/main" id="{B765F706-3E70-40D8-BEEC-5881E3EB9B5B}"/>
              </a:ext>
            </a:extLst>
          </p:cNvPr>
          <p:cNvGraphicFramePr/>
          <p:nvPr>
            <p:extLst>
              <p:ext uri="{D42A27DB-BD31-4B8C-83A1-F6EECF244321}">
                <p14:modId xmlns:p14="http://schemas.microsoft.com/office/powerpoint/2010/main" val="1298663126"/>
              </p:ext>
            </p:extLst>
          </p:nvPr>
        </p:nvGraphicFramePr>
        <p:xfrm>
          <a:off x="4881601" y="3186710"/>
          <a:ext cx="2044799" cy="147773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54825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blip>
          <a:srcRect/>
          <a:stretch>
            <a:fillRect l="-3000" r="-3000"/>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0EF66DC8-197F-40AA-A486-9AABFF242E7F}"/>
              </a:ext>
            </a:extLst>
          </p:cNvPr>
          <p:cNvPicPr>
            <a:picLocks noChangeAspect="1"/>
          </p:cNvPicPr>
          <p:nvPr/>
        </p:nvPicPr>
        <p:blipFill rotWithShape="1">
          <a:blip r:embed="rId3"/>
          <a:srcRect l="5383" r="8764"/>
          <a:stretch/>
        </p:blipFill>
        <p:spPr>
          <a:xfrm>
            <a:off x="698810" y="1538938"/>
            <a:ext cx="2222810" cy="1726046"/>
          </a:xfrm>
          <a:prstGeom prst="hexagon">
            <a:avLst/>
          </a:prstGeom>
        </p:spPr>
      </p:pic>
      <p:sp>
        <p:nvSpPr>
          <p:cNvPr id="5" name="Title 4">
            <a:extLst>
              <a:ext uri="{FF2B5EF4-FFF2-40B4-BE49-F238E27FC236}">
                <a16:creationId xmlns:a16="http://schemas.microsoft.com/office/drawing/2014/main" id="{F24153D9-B106-4C2F-BFF6-BF441A86A12D}"/>
              </a:ext>
            </a:extLst>
          </p:cNvPr>
          <p:cNvSpPr>
            <a:spLocks noGrp="1"/>
          </p:cNvSpPr>
          <p:nvPr>
            <p:ph type="title"/>
          </p:nvPr>
        </p:nvSpPr>
        <p:spPr>
          <a:xfrm>
            <a:off x="1888274" y="531259"/>
            <a:ext cx="6944026" cy="1249308"/>
          </a:xfrm>
          <a:solidFill>
            <a:schemeClr val="accent4"/>
          </a:solidFill>
        </p:spPr>
        <p:txBody>
          <a:bodyPr/>
          <a:lstStyle/>
          <a:p>
            <a:r>
              <a:rPr lang="de-DE">
                <a:effectLst/>
                <a:ea typeface="Times New Roman" panose="02020603050405020304" pitchFamily="18" charset="0"/>
              </a:rPr>
              <a:t>ĐƠN VỊ SỰ NGHIỆP, HIỆP HỘI, TỔ CHỨC PHI CHÍNH PHỦ</a:t>
            </a:r>
            <a:endParaRPr lang="en-US"/>
          </a:p>
        </p:txBody>
      </p:sp>
      <p:sp>
        <p:nvSpPr>
          <p:cNvPr id="4" name="Google Shape;576;p16">
            <a:extLst>
              <a:ext uri="{FF2B5EF4-FFF2-40B4-BE49-F238E27FC236}">
                <a16:creationId xmlns:a16="http://schemas.microsoft.com/office/drawing/2014/main" id="{1C3DF57A-617B-4810-B840-8A2D3B0FE2C4}"/>
              </a:ext>
            </a:extLst>
          </p:cNvPr>
          <p:cNvSpPr/>
          <p:nvPr/>
        </p:nvSpPr>
        <p:spPr>
          <a:xfrm>
            <a:off x="3204117" y="2082816"/>
            <a:ext cx="5635616" cy="845272"/>
          </a:xfrm>
          <a:prstGeom prst="roundRect">
            <a:avLst>
              <a:gd name="adj" fmla="val 0"/>
            </a:avLst>
          </a:prstGeom>
          <a:solidFill>
            <a:schemeClr val="bg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1300" b="1" i="1" dirty="0">
                <a:solidFill>
                  <a:schemeClr val="dk1"/>
                </a:solidFill>
                <a:latin typeface="+mn-lt"/>
                <a:ea typeface="Roboto"/>
                <a:cs typeface="Roboto"/>
                <a:sym typeface="Roboto"/>
              </a:rPr>
              <a:t>So với năm 2016, đơn vị sự nghiệp giảm cả về số lượng đơn vị và quy mô lao động trong khi đơn vị hiệp hội và tổ chức phi Chính phủ giảm về số lượng đơn vị nhưng tăng về số lượng lao động.</a:t>
            </a:r>
            <a:endParaRPr lang="en-US" sz="1300" b="1" i="1" dirty="0">
              <a:solidFill>
                <a:schemeClr val="dk1"/>
              </a:solidFill>
              <a:latin typeface="+mn-lt"/>
              <a:ea typeface="Roboto Medium"/>
              <a:cs typeface="Roboto Medium"/>
              <a:sym typeface="Roboto Medium"/>
            </a:endParaRPr>
          </a:p>
        </p:txBody>
      </p:sp>
      <p:sp>
        <p:nvSpPr>
          <p:cNvPr id="8" name="Google Shape;618;p17">
            <a:extLst>
              <a:ext uri="{FF2B5EF4-FFF2-40B4-BE49-F238E27FC236}">
                <a16:creationId xmlns:a16="http://schemas.microsoft.com/office/drawing/2014/main" id="{310A9150-F319-4E3D-B5E7-263E9BDE28AC}"/>
              </a:ext>
            </a:extLst>
          </p:cNvPr>
          <p:cNvSpPr/>
          <p:nvPr/>
        </p:nvSpPr>
        <p:spPr>
          <a:xfrm>
            <a:off x="3204117" y="3162634"/>
            <a:ext cx="2894724" cy="912975"/>
          </a:xfrm>
          <a:prstGeom prst="roundRect">
            <a:avLst>
              <a:gd name="adj" fmla="val 0"/>
            </a:avLst>
          </a:prstGeom>
          <a:solidFill>
            <a:schemeClr val="bg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dirty="0">
                <a:solidFill>
                  <a:srgbClr val="242424"/>
                </a:solidFill>
                <a:latin typeface="+mn-lt"/>
                <a:ea typeface="Roboto"/>
                <a:cs typeface="Roboto"/>
                <a:sym typeface="Roboto"/>
              </a:rPr>
              <a:t>59</a:t>
            </a:r>
            <a:r>
              <a:rPr lang="vi-VN" sz="16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nghìn</a:t>
            </a:r>
            <a:r>
              <a:rPr lang="en-US"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đơn</a:t>
            </a:r>
            <a:r>
              <a:rPr lang="en-US"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vị</a:t>
            </a:r>
            <a:r>
              <a:rPr lang="en-US" sz="1200" dirty="0">
                <a:solidFill>
                  <a:srgbClr val="242424"/>
                </a:solidFill>
                <a:latin typeface="+mn-lt"/>
                <a:ea typeface="Roboto"/>
                <a:cs typeface="Roboto"/>
                <a:sym typeface="Roboto"/>
              </a:rPr>
              <a:t> </a:t>
            </a:r>
            <a:r>
              <a:rPr lang="vi-VN" sz="1200" dirty="0">
                <a:solidFill>
                  <a:srgbClr val="242424"/>
                </a:solidFill>
                <a:latin typeface="+mn-lt"/>
                <a:ea typeface="Roboto"/>
                <a:cs typeface="Roboto"/>
                <a:sym typeface="Roboto"/>
              </a:rPr>
              <a:t>sự nghiệp, hiệp hội,</a:t>
            </a:r>
            <a:br>
              <a:rPr lang="vi-VN" sz="1200" dirty="0">
                <a:solidFill>
                  <a:srgbClr val="242424"/>
                </a:solidFill>
                <a:latin typeface="+mn-lt"/>
                <a:ea typeface="Roboto"/>
                <a:cs typeface="Roboto"/>
                <a:sym typeface="Roboto"/>
              </a:rPr>
            </a:br>
            <a:r>
              <a:rPr lang="vi-VN" sz="1200" dirty="0">
                <a:solidFill>
                  <a:srgbClr val="242424"/>
                </a:solidFill>
                <a:latin typeface="+mn-lt"/>
                <a:ea typeface="Roboto"/>
                <a:cs typeface="Roboto"/>
                <a:sym typeface="Roboto"/>
              </a:rPr>
              <a:t>tổ chức phi Chính phủ</a:t>
            </a:r>
            <a:endParaRPr lang="en-US" sz="1200" dirty="0">
              <a:solidFill>
                <a:srgbClr val="242424"/>
              </a:solidFill>
              <a:latin typeface="+mn-lt"/>
              <a:ea typeface="Roboto"/>
              <a:cs typeface="Roboto"/>
              <a:sym typeface="Roboto"/>
            </a:endParaRPr>
          </a:p>
          <a:p>
            <a:pPr marL="0" lvl="0" indent="0" algn="ctr" rtl="0">
              <a:spcBef>
                <a:spcPts val="0"/>
              </a:spcBef>
              <a:spcAft>
                <a:spcPts val="600"/>
              </a:spcAft>
              <a:buClr>
                <a:schemeClr val="dk1"/>
              </a:buClr>
              <a:buSzPts val="1100"/>
              <a:buFont typeface="Arial"/>
              <a:buNone/>
            </a:pPr>
            <a:r>
              <a:rPr lang="en-US" sz="1100" i="1" dirty="0">
                <a:solidFill>
                  <a:srgbClr val="242424"/>
                </a:solidFill>
                <a:latin typeface="+mn-lt"/>
                <a:ea typeface="Roboto"/>
                <a:cs typeface="Roboto"/>
                <a:sym typeface="Roboto"/>
              </a:rPr>
              <a:t>(</a:t>
            </a:r>
            <a:r>
              <a:rPr lang="en-US" sz="1100" i="1" dirty="0" err="1">
                <a:solidFill>
                  <a:srgbClr val="242424"/>
                </a:solidFill>
                <a:latin typeface="+mn-lt"/>
                <a:ea typeface="Roboto"/>
                <a:cs typeface="Roboto"/>
                <a:sym typeface="Roboto"/>
              </a:rPr>
              <a:t>tính</a:t>
            </a:r>
            <a:r>
              <a:rPr lang="en-US" sz="1100" i="1" dirty="0">
                <a:solidFill>
                  <a:srgbClr val="242424"/>
                </a:solidFill>
                <a:latin typeface="+mn-lt"/>
                <a:ea typeface="Roboto"/>
                <a:cs typeface="Roboto"/>
                <a:sym typeface="Roboto"/>
              </a:rPr>
              <a:t> </a:t>
            </a:r>
            <a:r>
              <a:rPr lang="en-US" sz="1100" i="1" dirty="0" err="1">
                <a:solidFill>
                  <a:srgbClr val="242424"/>
                </a:solidFill>
                <a:latin typeface="+mn-lt"/>
                <a:ea typeface="Roboto"/>
                <a:cs typeface="Roboto"/>
                <a:sym typeface="Roboto"/>
              </a:rPr>
              <a:t>đến</a:t>
            </a:r>
            <a:r>
              <a:rPr lang="en-US" sz="1100" i="1" dirty="0">
                <a:solidFill>
                  <a:srgbClr val="242424"/>
                </a:solidFill>
                <a:latin typeface="+mn-lt"/>
                <a:ea typeface="Roboto"/>
                <a:cs typeface="Roboto"/>
                <a:sym typeface="Roboto"/>
              </a:rPr>
              <a:t> </a:t>
            </a:r>
            <a:r>
              <a:rPr lang="en-US" sz="1100" i="1" dirty="0" err="1">
                <a:solidFill>
                  <a:srgbClr val="242424"/>
                </a:solidFill>
                <a:latin typeface="+mn-lt"/>
                <a:ea typeface="Roboto"/>
                <a:cs typeface="Roboto"/>
                <a:sym typeface="Roboto"/>
              </a:rPr>
              <a:t>thời</a:t>
            </a:r>
            <a:r>
              <a:rPr lang="en-US" sz="1100" i="1" dirty="0">
                <a:solidFill>
                  <a:srgbClr val="242424"/>
                </a:solidFill>
                <a:latin typeface="+mn-lt"/>
                <a:ea typeface="Roboto"/>
                <a:cs typeface="Roboto"/>
                <a:sym typeface="Roboto"/>
              </a:rPr>
              <a:t> </a:t>
            </a:r>
            <a:r>
              <a:rPr lang="en-US" sz="1100" i="1" dirty="0" err="1">
                <a:solidFill>
                  <a:srgbClr val="242424"/>
                </a:solidFill>
                <a:latin typeface="+mn-lt"/>
                <a:ea typeface="Roboto"/>
                <a:cs typeface="Roboto"/>
                <a:sym typeface="Roboto"/>
              </a:rPr>
              <a:t>điểm</a:t>
            </a:r>
            <a:r>
              <a:rPr lang="en-US" sz="1100" i="1" dirty="0">
                <a:solidFill>
                  <a:srgbClr val="242424"/>
                </a:solidFill>
                <a:latin typeface="+mn-lt"/>
                <a:ea typeface="Roboto"/>
                <a:cs typeface="Roboto"/>
                <a:sym typeface="Roboto"/>
              </a:rPr>
              <a:t> 31/12/2020)</a:t>
            </a:r>
            <a:endParaRPr sz="1200" i="1" dirty="0">
              <a:solidFill>
                <a:srgbClr val="000000"/>
              </a:solidFill>
              <a:latin typeface="Fira Sans Extra Condensed SemiBold"/>
              <a:ea typeface="Fira Sans Extra Condensed SemiBold"/>
              <a:cs typeface="Fira Sans Extra Condensed SemiBold"/>
              <a:sym typeface="Fira Sans Extra Condensed SemiBold"/>
            </a:endParaRPr>
          </a:p>
        </p:txBody>
      </p:sp>
      <p:sp>
        <p:nvSpPr>
          <p:cNvPr id="10" name="Google Shape;620;p17">
            <a:extLst>
              <a:ext uri="{FF2B5EF4-FFF2-40B4-BE49-F238E27FC236}">
                <a16:creationId xmlns:a16="http://schemas.microsoft.com/office/drawing/2014/main" id="{5D971896-0B1F-40DF-8B8A-0E37C4079C70}"/>
              </a:ext>
            </a:extLst>
          </p:cNvPr>
          <p:cNvSpPr/>
          <p:nvPr/>
        </p:nvSpPr>
        <p:spPr>
          <a:xfrm>
            <a:off x="6222382" y="3138636"/>
            <a:ext cx="2617351" cy="480485"/>
          </a:xfrm>
          <a:prstGeom prst="roundRect">
            <a:avLst>
              <a:gd name="adj" fmla="val 0"/>
            </a:avLst>
          </a:prstGeom>
          <a:solidFill>
            <a:schemeClr val="bg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1600">
                <a:solidFill>
                  <a:srgbClr val="242424"/>
                </a:solidFill>
                <a:latin typeface="+mn-lt"/>
                <a:ea typeface="Roboto"/>
                <a:cs typeface="Roboto"/>
                <a:sym typeface="Roboto"/>
              </a:rPr>
              <a:t>2,4</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triệu lao động</a:t>
            </a:r>
            <a:endParaRPr lang="vi-VN" sz="1200">
              <a:solidFill>
                <a:srgbClr val="000000"/>
              </a:solidFill>
              <a:latin typeface="Fira Sans Extra Condensed SemiBold"/>
              <a:ea typeface="Fira Sans Extra Condensed SemiBold"/>
              <a:cs typeface="Fira Sans Extra Condensed SemiBold"/>
              <a:sym typeface="Fira Sans Extra Condensed SemiBold"/>
            </a:endParaRPr>
          </a:p>
        </p:txBody>
      </p:sp>
    </p:spTree>
    <p:extLst>
      <p:ext uri="{BB962C8B-B14F-4D97-AF65-F5344CB8AC3E}">
        <p14:creationId xmlns:p14="http://schemas.microsoft.com/office/powerpoint/2010/main" val="3585184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78DEBD73-C27A-4557-ADDD-2C9B0DF72B08}"/>
              </a:ext>
            </a:extLst>
          </p:cNvPr>
          <p:cNvSpPr>
            <a:spLocks noGrp="1"/>
          </p:cNvSpPr>
          <p:nvPr>
            <p:ph type="title"/>
          </p:nvPr>
        </p:nvSpPr>
        <p:spPr>
          <a:xfrm>
            <a:off x="457200" y="411163"/>
            <a:ext cx="8239125" cy="573087"/>
          </a:xfrm>
          <a:solidFill>
            <a:schemeClr val="accent4"/>
          </a:solidFill>
        </p:spPr>
        <p:txBody>
          <a:bodyPr/>
          <a:lstStyle/>
          <a:p>
            <a:pPr algn="ctr"/>
            <a:r>
              <a:rPr lang="de-DE">
                <a:effectLst/>
                <a:ea typeface="Times New Roman" panose="02020603050405020304" pitchFamily="18" charset="0"/>
              </a:rPr>
              <a:t>ĐƠN VỊ SỰ NGHIỆP</a:t>
            </a:r>
            <a:endParaRPr lang="en-US"/>
          </a:p>
        </p:txBody>
      </p:sp>
      <p:sp>
        <p:nvSpPr>
          <p:cNvPr id="5" name="Google Shape;1624;p27">
            <a:extLst>
              <a:ext uri="{FF2B5EF4-FFF2-40B4-BE49-F238E27FC236}">
                <a16:creationId xmlns:a16="http://schemas.microsoft.com/office/drawing/2014/main" id="{E6BD8436-A318-4B15-9074-937C8D9AB5C4}"/>
              </a:ext>
            </a:extLst>
          </p:cNvPr>
          <p:cNvSpPr/>
          <p:nvPr/>
        </p:nvSpPr>
        <p:spPr>
          <a:xfrm>
            <a:off x="457200" y="2777309"/>
            <a:ext cx="2353731" cy="423900"/>
          </a:xfrm>
          <a:prstGeom prst="roundRect">
            <a:avLst>
              <a:gd name="adj" fmla="val 0"/>
            </a:avLst>
          </a:prstGeom>
          <a:solidFill>
            <a:schemeClr val="accent5">
              <a:lumMod val="60000"/>
              <a:lumOff val="40000"/>
            </a:schemeClr>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Số lao động</a:t>
            </a:r>
            <a:endParaRPr sz="1600">
              <a:solidFill>
                <a:schemeClr val="dk1"/>
              </a:solidFill>
              <a:latin typeface="+mj-lt"/>
              <a:ea typeface="Fira Sans Extra Condensed SemiBold"/>
              <a:cs typeface="Fira Sans Extra Condensed SemiBold"/>
              <a:sym typeface="Fira Sans Extra Condensed SemiBold"/>
            </a:endParaRPr>
          </a:p>
        </p:txBody>
      </p:sp>
      <p:sp>
        <p:nvSpPr>
          <p:cNvPr id="6" name="Google Shape;1625;p27">
            <a:extLst>
              <a:ext uri="{FF2B5EF4-FFF2-40B4-BE49-F238E27FC236}">
                <a16:creationId xmlns:a16="http://schemas.microsoft.com/office/drawing/2014/main" id="{C3D5922D-C5FC-4171-ACFF-EEF59E05DD4C}"/>
              </a:ext>
            </a:extLst>
          </p:cNvPr>
          <p:cNvSpPr txBox="1"/>
          <p:nvPr/>
        </p:nvSpPr>
        <p:spPr>
          <a:xfrm>
            <a:off x="457200" y="3352967"/>
            <a:ext cx="2353730" cy="423901"/>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2,39</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triệu</a:t>
            </a:r>
            <a:r>
              <a:rPr lang="en-US"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người</a:t>
            </a:r>
          </a:p>
        </p:txBody>
      </p:sp>
      <p:sp>
        <p:nvSpPr>
          <p:cNvPr id="7" name="Google Shape;1628;p27">
            <a:extLst>
              <a:ext uri="{FF2B5EF4-FFF2-40B4-BE49-F238E27FC236}">
                <a16:creationId xmlns:a16="http://schemas.microsoft.com/office/drawing/2014/main" id="{25BFD841-BA27-4674-A24D-99EFA6EFD4F3}"/>
              </a:ext>
            </a:extLst>
          </p:cNvPr>
          <p:cNvSpPr/>
          <p:nvPr/>
        </p:nvSpPr>
        <p:spPr>
          <a:xfrm>
            <a:off x="457198" y="1480815"/>
            <a:ext cx="2353732" cy="423900"/>
          </a:xfrm>
          <a:prstGeom prst="roundRect">
            <a:avLst>
              <a:gd name="adj" fmla="val 0"/>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Số đơn vị</a:t>
            </a:r>
            <a:endParaRPr sz="1600">
              <a:solidFill>
                <a:schemeClr val="dk1"/>
              </a:solidFill>
              <a:latin typeface="+mj-lt"/>
              <a:ea typeface="Fira Sans Extra Condensed SemiBold"/>
              <a:cs typeface="Fira Sans Extra Condensed SemiBold"/>
              <a:sym typeface="Fira Sans Extra Condensed SemiBold"/>
            </a:endParaRPr>
          </a:p>
        </p:txBody>
      </p:sp>
      <p:sp>
        <p:nvSpPr>
          <p:cNvPr id="8" name="Google Shape;1629;p27">
            <a:extLst>
              <a:ext uri="{FF2B5EF4-FFF2-40B4-BE49-F238E27FC236}">
                <a16:creationId xmlns:a16="http://schemas.microsoft.com/office/drawing/2014/main" id="{0C04768E-0FCB-4DDE-A1AB-7F4D21445465}"/>
              </a:ext>
            </a:extLst>
          </p:cNvPr>
          <p:cNvSpPr txBox="1"/>
          <p:nvPr/>
        </p:nvSpPr>
        <p:spPr>
          <a:xfrm>
            <a:off x="457198" y="2008602"/>
            <a:ext cx="2353732" cy="423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52,5</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a:t>
            </a:r>
            <a:r>
              <a:rPr lang="en-US"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đơn vị</a:t>
            </a:r>
          </a:p>
        </p:txBody>
      </p:sp>
      <p:grpSp>
        <p:nvGrpSpPr>
          <p:cNvPr id="9" name="Google Shape;1209;p22">
            <a:extLst>
              <a:ext uri="{FF2B5EF4-FFF2-40B4-BE49-F238E27FC236}">
                <a16:creationId xmlns:a16="http://schemas.microsoft.com/office/drawing/2014/main" id="{6E3C6DCF-79D3-4DC9-8EE2-2830E12FC7F8}"/>
              </a:ext>
            </a:extLst>
          </p:cNvPr>
          <p:cNvGrpSpPr/>
          <p:nvPr/>
        </p:nvGrpSpPr>
        <p:grpSpPr>
          <a:xfrm>
            <a:off x="3426821" y="1362710"/>
            <a:ext cx="5076900" cy="2434290"/>
            <a:chOff x="1296498" y="1489475"/>
            <a:chExt cx="5076900" cy="2434290"/>
          </a:xfrm>
          <a:solidFill>
            <a:schemeClr val="accent6"/>
          </a:solidFill>
        </p:grpSpPr>
        <p:sp>
          <p:nvSpPr>
            <p:cNvPr id="10" name="Google Shape;1210;p22">
              <a:extLst>
                <a:ext uri="{FF2B5EF4-FFF2-40B4-BE49-F238E27FC236}">
                  <a16:creationId xmlns:a16="http://schemas.microsoft.com/office/drawing/2014/main" id="{901F910B-C4CC-4921-8478-B16339550274}"/>
                </a:ext>
              </a:extLst>
            </p:cNvPr>
            <p:cNvSpPr/>
            <p:nvPr/>
          </p:nvSpPr>
          <p:spPr>
            <a:xfrm>
              <a:off x="1296498" y="1489475"/>
              <a:ext cx="5076900" cy="332100"/>
            </a:xfrm>
            <a:prstGeom prst="rect">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500">
                  <a:solidFill>
                    <a:schemeClr val="dk1"/>
                  </a:solidFill>
                  <a:latin typeface="+mj-lt"/>
                  <a:sym typeface="Fira Sans Extra Condensed SemiBold"/>
                </a:rPr>
                <a:t>Số đơn vị sự nghiệp và số lao động phân theo lĩnh vực</a:t>
              </a:r>
              <a:endParaRPr sz="1500">
                <a:solidFill>
                  <a:schemeClr val="dk1"/>
                </a:solidFill>
                <a:latin typeface="+mj-lt"/>
              </a:endParaRPr>
            </a:p>
          </p:txBody>
        </p:sp>
        <p:sp>
          <p:nvSpPr>
            <p:cNvPr id="11" name="Google Shape;1211;p22">
              <a:extLst>
                <a:ext uri="{FF2B5EF4-FFF2-40B4-BE49-F238E27FC236}">
                  <a16:creationId xmlns:a16="http://schemas.microsoft.com/office/drawing/2014/main" id="{F2D146D3-434E-47DA-A865-27A69F79FA96}"/>
                </a:ext>
              </a:extLst>
            </p:cNvPr>
            <p:cNvSpPr/>
            <p:nvPr/>
          </p:nvSpPr>
          <p:spPr>
            <a:xfrm>
              <a:off x="1296500" y="1909925"/>
              <a:ext cx="1928948" cy="332100"/>
            </a:xfrm>
            <a:prstGeom prst="rect">
              <a:avLst/>
            </a:pr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mj-lt"/>
                  <a:ea typeface="Fira Sans Extra Condensed SemiBold"/>
                  <a:cs typeface="Fira Sans Extra Condensed SemiBold"/>
                  <a:sym typeface="Fira Sans Extra Condensed SemiBold"/>
                </a:rPr>
                <a:t>Giáo dục và đào tạo</a:t>
              </a:r>
              <a:endParaRPr sz="1200">
                <a:solidFill>
                  <a:schemeClr val="dk1"/>
                </a:solidFill>
                <a:latin typeface="+mj-lt"/>
              </a:endParaRPr>
            </a:p>
          </p:txBody>
        </p:sp>
        <p:sp>
          <p:nvSpPr>
            <p:cNvPr id="13" name="Google Shape;1213;p22">
              <a:extLst>
                <a:ext uri="{FF2B5EF4-FFF2-40B4-BE49-F238E27FC236}">
                  <a16:creationId xmlns:a16="http://schemas.microsoft.com/office/drawing/2014/main" id="{5430CB27-7174-4F54-A922-708BA76EA1F5}"/>
                </a:ext>
              </a:extLst>
            </p:cNvPr>
            <p:cNvSpPr/>
            <p:nvPr/>
          </p:nvSpPr>
          <p:spPr>
            <a:xfrm>
              <a:off x="1296500" y="2330360"/>
              <a:ext cx="1928948" cy="332100"/>
            </a:xfrm>
            <a:prstGeom prst="rect">
              <a:avLst/>
            </a:prstGeom>
            <a:solidFill>
              <a:schemeClr val="accent5">
                <a:lumMod val="60000"/>
                <a:lumOff val="4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mj-lt"/>
                  <a:ea typeface="Fira Sans Extra Condensed SemiBold"/>
                  <a:cs typeface="Fira Sans Extra Condensed SemiBold"/>
                  <a:sym typeface="Fira Sans Extra Condensed SemiBold"/>
                </a:rPr>
                <a:t>Y tế</a:t>
              </a:r>
              <a:endParaRPr sz="1200">
                <a:solidFill>
                  <a:schemeClr val="dk1"/>
                </a:solidFill>
                <a:latin typeface="+mj-lt"/>
              </a:endParaRPr>
            </a:p>
          </p:txBody>
        </p:sp>
        <p:sp>
          <p:nvSpPr>
            <p:cNvPr id="14" name="Google Shape;1214;p22">
              <a:extLst>
                <a:ext uri="{FF2B5EF4-FFF2-40B4-BE49-F238E27FC236}">
                  <a16:creationId xmlns:a16="http://schemas.microsoft.com/office/drawing/2014/main" id="{0A16601B-ABF5-4058-A702-8CA259A39F08}"/>
                </a:ext>
              </a:extLst>
            </p:cNvPr>
            <p:cNvSpPr/>
            <p:nvPr/>
          </p:nvSpPr>
          <p:spPr>
            <a:xfrm>
              <a:off x="1296500" y="2750795"/>
              <a:ext cx="1928948" cy="332100"/>
            </a:xfrm>
            <a:prstGeom prst="rect">
              <a:avLst/>
            </a:prstGeom>
            <a:solidFill>
              <a:schemeClr val="tx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mj-lt"/>
                  <a:sym typeface="Fira Sans Extra Condensed SemiBold"/>
                </a:rPr>
                <a:t>Văn hóa, thể thao</a:t>
              </a:r>
              <a:endParaRPr sz="1200">
                <a:solidFill>
                  <a:schemeClr val="dk1"/>
                </a:solidFill>
                <a:latin typeface="+mj-lt"/>
              </a:endParaRPr>
            </a:p>
          </p:txBody>
        </p:sp>
        <p:sp>
          <p:nvSpPr>
            <p:cNvPr id="15" name="Google Shape;1215;p22">
              <a:extLst>
                <a:ext uri="{FF2B5EF4-FFF2-40B4-BE49-F238E27FC236}">
                  <a16:creationId xmlns:a16="http://schemas.microsoft.com/office/drawing/2014/main" id="{D6DEAAAB-FEC6-4D2F-9310-E77411DBAB9F}"/>
                </a:ext>
              </a:extLst>
            </p:cNvPr>
            <p:cNvSpPr/>
            <p:nvPr/>
          </p:nvSpPr>
          <p:spPr>
            <a:xfrm>
              <a:off x="1296500" y="3171230"/>
              <a:ext cx="1928948" cy="332100"/>
            </a:xfrm>
            <a:prstGeom prst="rect">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mj-lt"/>
                  <a:ea typeface="Fira Sans Extra Condensed SemiBold"/>
                  <a:cs typeface="Fira Sans Extra Condensed SemiBold"/>
                  <a:sym typeface="Fira Sans Extra Condensed SemiBold"/>
                </a:rPr>
                <a:t>Thông tin, truyền thông</a:t>
              </a:r>
              <a:endParaRPr sz="1200">
                <a:solidFill>
                  <a:schemeClr val="dk1"/>
                </a:solidFill>
                <a:latin typeface="+mj-lt"/>
              </a:endParaRPr>
            </a:p>
          </p:txBody>
        </p:sp>
        <p:sp>
          <p:nvSpPr>
            <p:cNvPr id="16" name="Google Shape;1216;p22">
              <a:extLst>
                <a:ext uri="{FF2B5EF4-FFF2-40B4-BE49-F238E27FC236}">
                  <a16:creationId xmlns:a16="http://schemas.microsoft.com/office/drawing/2014/main" id="{2A9B957F-DEBF-42CA-9B95-47E7B082B524}"/>
                </a:ext>
              </a:extLst>
            </p:cNvPr>
            <p:cNvSpPr/>
            <p:nvPr/>
          </p:nvSpPr>
          <p:spPr>
            <a:xfrm>
              <a:off x="1296500" y="3591665"/>
              <a:ext cx="1928948" cy="332100"/>
            </a:xfrm>
            <a:prstGeom prst="rect">
              <a:avLst/>
            </a:prstGeom>
            <a:solidFill>
              <a:srgbClr val="FFD40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mj-lt"/>
                  <a:ea typeface="Fira Sans Extra Condensed SemiBold"/>
                  <a:cs typeface="Fira Sans Extra Condensed SemiBold"/>
                  <a:sym typeface="Fira Sans Extra Condensed SemiBold"/>
                </a:rPr>
                <a:t>Lĩnh vực khác</a:t>
              </a:r>
              <a:endParaRPr sz="1200">
                <a:solidFill>
                  <a:schemeClr val="dk1"/>
                </a:solidFill>
                <a:latin typeface="+mj-lt"/>
              </a:endParaRPr>
            </a:p>
          </p:txBody>
        </p:sp>
        <p:sp>
          <p:nvSpPr>
            <p:cNvPr id="17" name="Google Shape;1217;p22">
              <a:extLst>
                <a:ext uri="{FF2B5EF4-FFF2-40B4-BE49-F238E27FC236}">
                  <a16:creationId xmlns:a16="http://schemas.microsoft.com/office/drawing/2014/main" id="{3B09CF71-25C7-4C84-9208-AB4C3B94C389}"/>
                </a:ext>
              </a:extLst>
            </p:cNvPr>
            <p:cNvSpPr/>
            <p:nvPr/>
          </p:nvSpPr>
          <p:spPr>
            <a:xfrm>
              <a:off x="3373493" y="1909925"/>
              <a:ext cx="1428207" cy="332100"/>
            </a:xfrm>
            <a:prstGeom prst="rect">
              <a:avLst/>
            </a:pr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buClr>
                  <a:schemeClr val="dk1"/>
                </a:buClr>
                <a:buSzPts val="1100"/>
                <a:buFont typeface="Arial"/>
                <a:buNone/>
              </a:pPr>
              <a:r>
                <a:rPr lang="en-US" sz="1200">
                  <a:solidFill>
                    <a:schemeClr val="tx1"/>
                  </a:solidFill>
                  <a:latin typeface="+mn-lt"/>
                  <a:ea typeface="Roboto"/>
                  <a:cs typeface="Roboto"/>
                  <a:sym typeface="Roboto"/>
                </a:rPr>
                <a:t>42,2</a:t>
              </a:r>
              <a:r>
                <a:rPr lang="vi-VN" sz="1200">
                  <a:solidFill>
                    <a:schemeClr val="tx1"/>
                  </a:solidFill>
                  <a:latin typeface="+mn-lt"/>
                  <a:ea typeface="Roboto"/>
                  <a:cs typeface="Roboto"/>
                  <a:sym typeface="Roboto"/>
                </a:rPr>
                <a:t> </a:t>
              </a:r>
              <a:r>
                <a:rPr lang="en-US" sz="1200">
                  <a:solidFill>
                    <a:schemeClr val="tx1"/>
                  </a:solidFill>
                  <a:latin typeface="+mn-lt"/>
                  <a:ea typeface="Roboto"/>
                  <a:cs typeface="Roboto"/>
                  <a:sym typeface="Roboto"/>
                </a:rPr>
                <a:t>nghìn đơn vị</a:t>
              </a:r>
            </a:p>
          </p:txBody>
        </p:sp>
        <p:sp>
          <p:nvSpPr>
            <p:cNvPr id="19" name="Google Shape;1219;p22">
              <a:extLst>
                <a:ext uri="{FF2B5EF4-FFF2-40B4-BE49-F238E27FC236}">
                  <a16:creationId xmlns:a16="http://schemas.microsoft.com/office/drawing/2014/main" id="{4F6A76DB-5C79-43E7-8B41-0A2EC8246576}"/>
                </a:ext>
              </a:extLst>
            </p:cNvPr>
            <p:cNvSpPr/>
            <p:nvPr/>
          </p:nvSpPr>
          <p:spPr>
            <a:xfrm>
              <a:off x="3373493" y="2330360"/>
              <a:ext cx="1428207" cy="332100"/>
            </a:xfrm>
            <a:prstGeom prst="rect">
              <a:avLst/>
            </a:prstGeom>
            <a:solidFill>
              <a:schemeClr val="accent5">
                <a:lumMod val="60000"/>
                <a:lumOff val="4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200">
                  <a:solidFill>
                    <a:schemeClr val="tx1"/>
                  </a:solidFill>
                  <a:latin typeface="+mn-lt"/>
                  <a:ea typeface="Roboto"/>
                  <a:cs typeface="Roboto"/>
                  <a:sym typeface="Roboto"/>
                </a:rPr>
                <a:t>1,8</a:t>
              </a:r>
              <a:r>
                <a:rPr lang="vi-VN" sz="1600">
                  <a:solidFill>
                    <a:schemeClr val="tx1"/>
                  </a:solidFill>
                  <a:latin typeface="+mn-lt"/>
                  <a:ea typeface="Roboto"/>
                  <a:cs typeface="Roboto"/>
                  <a:sym typeface="Roboto"/>
                </a:rPr>
                <a:t> </a:t>
              </a:r>
              <a:r>
                <a:rPr lang="en-US" sz="1200">
                  <a:solidFill>
                    <a:schemeClr val="tx1"/>
                  </a:solidFill>
                  <a:latin typeface="+mn-lt"/>
                  <a:ea typeface="Roboto"/>
                  <a:cs typeface="Roboto"/>
                  <a:sym typeface="Roboto"/>
                </a:rPr>
                <a:t>nghìn</a:t>
              </a:r>
              <a:r>
                <a:rPr lang="en-US" sz="1600">
                  <a:solidFill>
                    <a:schemeClr val="tx1"/>
                  </a:solidFill>
                  <a:latin typeface="+mn-lt"/>
                  <a:ea typeface="Roboto"/>
                  <a:cs typeface="Roboto"/>
                  <a:sym typeface="Roboto"/>
                </a:rPr>
                <a:t> </a:t>
              </a:r>
              <a:r>
                <a:rPr lang="en-US" sz="1200">
                  <a:solidFill>
                    <a:schemeClr val="tx1"/>
                  </a:solidFill>
                  <a:latin typeface="+mn-lt"/>
                  <a:ea typeface="Roboto"/>
                  <a:cs typeface="Roboto"/>
                  <a:sym typeface="Roboto"/>
                </a:rPr>
                <a:t>đơn vị</a:t>
              </a:r>
            </a:p>
          </p:txBody>
        </p:sp>
        <p:sp>
          <p:nvSpPr>
            <p:cNvPr id="20" name="Google Shape;1220;p22">
              <a:extLst>
                <a:ext uri="{FF2B5EF4-FFF2-40B4-BE49-F238E27FC236}">
                  <a16:creationId xmlns:a16="http://schemas.microsoft.com/office/drawing/2014/main" id="{B7AB22C1-E3CD-498D-8B53-6840C15749AC}"/>
                </a:ext>
              </a:extLst>
            </p:cNvPr>
            <p:cNvSpPr/>
            <p:nvPr/>
          </p:nvSpPr>
          <p:spPr>
            <a:xfrm>
              <a:off x="3373493" y="2750795"/>
              <a:ext cx="1428207" cy="332100"/>
            </a:xfrm>
            <a:prstGeom prst="rect">
              <a:avLst/>
            </a:prstGeom>
            <a:solidFill>
              <a:schemeClr val="tx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200">
                  <a:solidFill>
                    <a:schemeClr val="tx1"/>
                  </a:solidFill>
                  <a:latin typeface="+mn-lt"/>
                  <a:ea typeface="Roboto"/>
                  <a:cs typeface="Roboto"/>
                  <a:sym typeface="Roboto"/>
                </a:rPr>
                <a:t>1,2</a:t>
              </a:r>
              <a:r>
                <a:rPr lang="vi-VN" sz="1600">
                  <a:solidFill>
                    <a:schemeClr val="tx1"/>
                  </a:solidFill>
                  <a:latin typeface="+mn-lt"/>
                  <a:ea typeface="Roboto"/>
                  <a:cs typeface="Roboto"/>
                  <a:sym typeface="Roboto"/>
                </a:rPr>
                <a:t> </a:t>
              </a:r>
              <a:r>
                <a:rPr lang="en-US" sz="1200">
                  <a:solidFill>
                    <a:schemeClr val="tx1"/>
                  </a:solidFill>
                  <a:latin typeface="+mn-lt"/>
                  <a:ea typeface="Roboto"/>
                  <a:cs typeface="Roboto"/>
                  <a:sym typeface="Roboto"/>
                </a:rPr>
                <a:t>nghìn</a:t>
              </a:r>
              <a:r>
                <a:rPr lang="en-US" sz="1600">
                  <a:solidFill>
                    <a:schemeClr val="tx1"/>
                  </a:solidFill>
                  <a:latin typeface="+mn-lt"/>
                  <a:ea typeface="Roboto"/>
                  <a:cs typeface="Roboto"/>
                  <a:sym typeface="Roboto"/>
                </a:rPr>
                <a:t> </a:t>
              </a:r>
              <a:r>
                <a:rPr lang="en-US" sz="1200">
                  <a:solidFill>
                    <a:schemeClr val="tx1"/>
                  </a:solidFill>
                  <a:latin typeface="+mn-lt"/>
                  <a:ea typeface="Roboto"/>
                  <a:cs typeface="Roboto"/>
                  <a:sym typeface="Roboto"/>
                </a:rPr>
                <a:t>đơn vị</a:t>
              </a:r>
            </a:p>
          </p:txBody>
        </p:sp>
        <p:sp>
          <p:nvSpPr>
            <p:cNvPr id="21" name="Google Shape;1221;p22">
              <a:extLst>
                <a:ext uri="{FF2B5EF4-FFF2-40B4-BE49-F238E27FC236}">
                  <a16:creationId xmlns:a16="http://schemas.microsoft.com/office/drawing/2014/main" id="{355F1ED1-B48B-48BC-BFA9-46376B97EA0A}"/>
                </a:ext>
              </a:extLst>
            </p:cNvPr>
            <p:cNvSpPr/>
            <p:nvPr/>
          </p:nvSpPr>
          <p:spPr>
            <a:xfrm>
              <a:off x="3373493" y="3171230"/>
              <a:ext cx="1428207" cy="332100"/>
            </a:xfrm>
            <a:prstGeom prst="rect">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200">
                  <a:solidFill>
                    <a:schemeClr val="tx1"/>
                  </a:solidFill>
                  <a:latin typeface="+mn-lt"/>
                  <a:ea typeface="Roboto"/>
                  <a:cs typeface="Roboto"/>
                  <a:sym typeface="Roboto"/>
                </a:rPr>
                <a:t>0,8</a:t>
              </a:r>
              <a:r>
                <a:rPr lang="vi-VN" sz="1600">
                  <a:solidFill>
                    <a:schemeClr val="tx1"/>
                  </a:solidFill>
                  <a:latin typeface="+mn-lt"/>
                  <a:ea typeface="Roboto"/>
                  <a:cs typeface="Roboto"/>
                  <a:sym typeface="Roboto"/>
                </a:rPr>
                <a:t> </a:t>
              </a:r>
              <a:r>
                <a:rPr lang="en-US" sz="1200">
                  <a:solidFill>
                    <a:schemeClr val="tx1"/>
                  </a:solidFill>
                  <a:latin typeface="+mn-lt"/>
                  <a:ea typeface="Roboto"/>
                  <a:cs typeface="Roboto"/>
                  <a:sym typeface="Roboto"/>
                </a:rPr>
                <a:t>nghìn</a:t>
              </a:r>
              <a:r>
                <a:rPr lang="en-US" sz="1600">
                  <a:solidFill>
                    <a:schemeClr val="tx1"/>
                  </a:solidFill>
                  <a:latin typeface="+mn-lt"/>
                  <a:ea typeface="Roboto"/>
                  <a:cs typeface="Roboto"/>
                  <a:sym typeface="Roboto"/>
                </a:rPr>
                <a:t> </a:t>
              </a:r>
              <a:r>
                <a:rPr lang="en-US" sz="1200">
                  <a:solidFill>
                    <a:schemeClr val="tx1"/>
                  </a:solidFill>
                  <a:latin typeface="+mn-lt"/>
                  <a:ea typeface="Roboto"/>
                  <a:cs typeface="Roboto"/>
                  <a:sym typeface="Roboto"/>
                </a:rPr>
                <a:t>đơn vị</a:t>
              </a:r>
            </a:p>
          </p:txBody>
        </p:sp>
        <p:sp>
          <p:nvSpPr>
            <p:cNvPr id="22" name="Google Shape;1222;p22">
              <a:extLst>
                <a:ext uri="{FF2B5EF4-FFF2-40B4-BE49-F238E27FC236}">
                  <a16:creationId xmlns:a16="http://schemas.microsoft.com/office/drawing/2014/main" id="{472C39E3-C77B-43A3-9D9A-CA92A9C30790}"/>
                </a:ext>
              </a:extLst>
            </p:cNvPr>
            <p:cNvSpPr/>
            <p:nvPr/>
          </p:nvSpPr>
          <p:spPr>
            <a:xfrm>
              <a:off x="3373493" y="3591665"/>
              <a:ext cx="1428207" cy="332100"/>
            </a:xfrm>
            <a:prstGeom prst="rect">
              <a:avLst/>
            </a:prstGeom>
            <a:solidFill>
              <a:srgbClr val="FFD40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200">
                  <a:solidFill>
                    <a:schemeClr val="tx1"/>
                  </a:solidFill>
                  <a:latin typeface="+mn-lt"/>
                  <a:ea typeface="Roboto"/>
                  <a:cs typeface="Roboto"/>
                  <a:sym typeface="Roboto"/>
                </a:rPr>
                <a:t>6,5</a:t>
              </a:r>
              <a:r>
                <a:rPr lang="vi-VN" sz="1600">
                  <a:solidFill>
                    <a:schemeClr val="tx1"/>
                  </a:solidFill>
                  <a:latin typeface="+mn-lt"/>
                  <a:ea typeface="Roboto"/>
                  <a:cs typeface="Roboto"/>
                  <a:sym typeface="Roboto"/>
                </a:rPr>
                <a:t> </a:t>
              </a:r>
              <a:r>
                <a:rPr lang="en-US" sz="1200">
                  <a:solidFill>
                    <a:schemeClr val="tx1"/>
                  </a:solidFill>
                  <a:latin typeface="+mn-lt"/>
                  <a:ea typeface="Roboto"/>
                  <a:cs typeface="Roboto"/>
                  <a:sym typeface="Roboto"/>
                </a:rPr>
                <a:t>nghìn</a:t>
              </a:r>
              <a:r>
                <a:rPr lang="en-US" sz="1600">
                  <a:solidFill>
                    <a:schemeClr val="tx1"/>
                  </a:solidFill>
                  <a:latin typeface="+mn-lt"/>
                  <a:ea typeface="Roboto"/>
                  <a:cs typeface="Roboto"/>
                  <a:sym typeface="Roboto"/>
                </a:rPr>
                <a:t> </a:t>
              </a:r>
              <a:r>
                <a:rPr lang="en-US" sz="1200">
                  <a:solidFill>
                    <a:schemeClr val="tx1"/>
                  </a:solidFill>
                  <a:latin typeface="+mn-lt"/>
                  <a:ea typeface="Roboto"/>
                  <a:cs typeface="Roboto"/>
                  <a:sym typeface="Roboto"/>
                </a:rPr>
                <a:t>đơn vị</a:t>
              </a:r>
            </a:p>
          </p:txBody>
        </p:sp>
      </p:grpSp>
      <p:sp>
        <p:nvSpPr>
          <p:cNvPr id="23" name="Google Shape;1217;p22">
            <a:extLst>
              <a:ext uri="{FF2B5EF4-FFF2-40B4-BE49-F238E27FC236}">
                <a16:creationId xmlns:a16="http://schemas.microsoft.com/office/drawing/2014/main" id="{725A9585-FA7A-4192-BDC1-E8263B182315}"/>
              </a:ext>
            </a:extLst>
          </p:cNvPr>
          <p:cNvSpPr/>
          <p:nvPr/>
        </p:nvSpPr>
        <p:spPr>
          <a:xfrm>
            <a:off x="7049512" y="1790534"/>
            <a:ext cx="1443485" cy="332100"/>
          </a:xfrm>
          <a:prstGeom prst="rect">
            <a:avLst/>
          </a:prstGeom>
          <a:solidFill>
            <a:schemeClr val="accent6"/>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buClr>
                <a:schemeClr val="dk1"/>
              </a:buClr>
              <a:buSzPts val="1100"/>
              <a:buFont typeface="Arial"/>
              <a:buNone/>
            </a:pPr>
            <a:r>
              <a:rPr lang="en-US" sz="1200">
                <a:solidFill>
                  <a:schemeClr val="tx1"/>
                </a:solidFill>
                <a:latin typeface="+mn-lt"/>
                <a:ea typeface="Roboto"/>
                <a:cs typeface="Roboto"/>
                <a:sym typeface="Roboto"/>
              </a:rPr>
              <a:t>1,7 triệu người</a:t>
            </a:r>
          </a:p>
        </p:txBody>
      </p:sp>
      <p:sp>
        <p:nvSpPr>
          <p:cNvPr id="24" name="Google Shape;1219;p22">
            <a:extLst>
              <a:ext uri="{FF2B5EF4-FFF2-40B4-BE49-F238E27FC236}">
                <a16:creationId xmlns:a16="http://schemas.microsoft.com/office/drawing/2014/main" id="{9D94E85A-0C89-42F9-8D99-32468963AA32}"/>
              </a:ext>
            </a:extLst>
          </p:cNvPr>
          <p:cNvSpPr/>
          <p:nvPr/>
        </p:nvSpPr>
        <p:spPr>
          <a:xfrm>
            <a:off x="7049512" y="2203595"/>
            <a:ext cx="1458763" cy="332100"/>
          </a:xfrm>
          <a:prstGeom prst="rect">
            <a:avLst/>
          </a:prstGeom>
          <a:solidFill>
            <a:schemeClr val="accent5">
              <a:lumMod val="60000"/>
              <a:lumOff val="4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buClr>
                <a:schemeClr val="dk1"/>
              </a:buClr>
              <a:buSzPts val="1100"/>
              <a:buFont typeface="Arial"/>
              <a:buNone/>
            </a:pPr>
            <a:r>
              <a:rPr lang="en-US" sz="1200">
                <a:solidFill>
                  <a:schemeClr val="tx1"/>
                </a:solidFill>
                <a:latin typeface="+mn-lt"/>
                <a:ea typeface="Roboto"/>
                <a:cs typeface="Roboto"/>
                <a:sym typeface="Roboto"/>
              </a:rPr>
              <a:t>435,6 nghìn người</a:t>
            </a:r>
          </a:p>
        </p:txBody>
      </p:sp>
      <p:sp>
        <p:nvSpPr>
          <p:cNvPr id="25" name="Google Shape;1220;p22">
            <a:extLst>
              <a:ext uri="{FF2B5EF4-FFF2-40B4-BE49-F238E27FC236}">
                <a16:creationId xmlns:a16="http://schemas.microsoft.com/office/drawing/2014/main" id="{9D7EFC8D-9B4E-4433-A67E-888D7EF384B4}"/>
              </a:ext>
            </a:extLst>
          </p:cNvPr>
          <p:cNvSpPr/>
          <p:nvPr/>
        </p:nvSpPr>
        <p:spPr>
          <a:xfrm>
            <a:off x="7049512" y="2624030"/>
            <a:ext cx="1458763" cy="332100"/>
          </a:xfrm>
          <a:prstGeom prst="rect">
            <a:avLst/>
          </a:prstGeom>
          <a:solidFill>
            <a:schemeClr val="tx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buClr>
                <a:schemeClr val="dk1"/>
              </a:buClr>
              <a:buSzPts val="1100"/>
              <a:buFont typeface="Arial"/>
              <a:buNone/>
            </a:pPr>
            <a:r>
              <a:rPr lang="en-US" sz="1200">
                <a:solidFill>
                  <a:schemeClr val="tx1"/>
                </a:solidFill>
                <a:latin typeface="+mn-lt"/>
                <a:ea typeface="Roboto"/>
                <a:cs typeface="Roboto"/>
                <a:sym typeface="Roboto"/>
              </a:rPr>
              <a:t>37,8 nghìn người</a:t>
            </a:r>
          </a:p>
        </p:txBody>
      </p:sp>
      <p:sp>
        <p:nvSpPr>
          <p:cNvPr id="26" name="Google Shape;1221;p22">
            <a:extLst>
              <a:ext uri="{FF2B5EF4-FFF2-40B4-BE49-F238E27FC236}">
                <a16:creationId xmlns:a16="http://schemas.microsoft.com/office/drawing/2014/main" id="{AB63386C-2885-4EAB-B4ED-E062E60B7415}"/>
              </a:ext>
            </a:extLst>
          </p:cNvPr>
          <p:cNvSpPr/>
          <p:nvPr/>
        </p:nvSpPr>
        <p:spPr>
          <a:xfrm>
            <a:off x="7064790" y="3044465"/>
            <a:ext cx="1443485" cy="332100"/>
          </a:xfrm>
          <a:prstGeom prst="rect">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buClr>
                <a:schemeClr val="dk1"/>
              </a:buClr>
              <a:buSzPts val="1100"/>
              <a:buFont typeface="Arial"/>
              <a:buNone/>
            </a:pPr>
            <a:r>
              <a:rPr lang="en-US" sz="1200">
                <a:solidFill>
                  <a:schemeClr val="tx1"/>
                </a:solidFill>
                <a:latin typeface="+mn-lt"/>
                <a:ea typeface="Roboto"/>
                <a:cs typeface="Roboto"/>
                <a:sym typeface="Roboto"/>
              </a:rPr>
              <a:t>38 nghìn người</a:t>
            </a:r>
          </a:p>
        </p:txBody>
      </p:sp>
      <p:sp>
        <p:nvSpPr>
          <p:cNvPr id="27" name="Google Shape;1222;p22">
            <a:extLst>
              <a:ext uri="{FF2B5EF4-FFF2-40B4-BE49-F238E27FC236}">
                <a16:creationId xmlns:a16="http://schemas.microsoft.com/office/drawing/2014/main" id="{EF04311F-0CE0-4235-B412-DB1E7890A735}"/>
              </a:ext>
            </a:extLst>
          </p:cNvPr>
          <p:cNvSpPr/>
          <p:nvPr/>
        </p:nvSpPr>
        <p:spPr>
          <a:xfrm>
            <a:off x="7064790" y="3464900"/>
            <a:ext cx="1443485" cy="332100"/>
          </a:xfrm>
          <a:prstGeom prst="rect">
            <a:avLst/>
          </a:prstGeom>
          <a:solidFill>
            <a:srgbClr val="FFD40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buClr>
                <a:schemeClr val="dk1"/>
              </a:buClr>
              <a:buSzPts val="1100"/>
              <a:buFont typeface="Arial"/>
              <a:buNone/>
            </a:pPr>
            <a:r>
              <a:rPr lang="en-US" sz="1200">
                <a:solidFill>
                  <a:schemeClr val="tx1"/>
                </a:solidFill>
                <a:latin typeface="+mn-lt"/>
                <a:ea typeface="Roboto"/>
                <a:cs typeface="Roboto"/>
                <a:sym typeface="Roboto"/>
              </a:rPr>
              <a:t>204,1 nghìn người</a:t>
            </a:r>
          </a:p>
        </p:txBody>
      </p:sp>
    </p:spTree>
    <p:extLst>
      <p:ext uri="{BB962C8B-B14F-4D97-AF65-F5344CB8AC3E}">
        <p14:creationId xmlns:p14="http://schemas.microsoft.com/office/powerpoint/2010/main" val="1444540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1E602-E523-4CD1-B1A7-63A384CFF8BE}"/>
              </a:ext>
            </a:extLst>
          </p:cNvPr>
          <p:cNvSpPr>
            <a:spLocks noGrp="1"/>
          </p:cNvSpPr>
          <p:nvPr>
            <p:ph type="title"/>
          </p:nvPr>
        </p:nvSpPr>
        <p:spPr/>
        <p:txBody>
          <a:bodyPr/>
          <a:lstStyle/>
          <a:p>
            <a:pPr algn="ctr"/>
            <a:r>
              <a:rPr lang="en-US" b="1" dirty="0">
                <a:solidFill>
                  <a:schemeClr val="tx1">
                    <a:lumMod val="75000"/>
                    <a:lumOff val="25000"/>
                  </a:schemeClr>
                </a:solidFill>
              </a:rPr>
              <a:t>GIỚI THIỆU CHUNG</a:t>
            </a:r>
            <a:endParaRPr lang="vi-VN" b="1" dirty="0">
              <a:solidFill>
                <a:schemeClr val="tx1">
                  <a:lumMod val="75000"/>
                  <a:lumOff val="25000"/>
                </a:schemeClr>
              </a:solidFill>
            </a:endParaRPr>
          </a:p>
        </p:txBody>
      </p:sp>
      <p:sp>
        <p:nvSpPr>
          <p:cNvPr id="3" name="Text Placeholder 2">
            <a:extLst>
              <a:ext uri="{FF2B5EF4-FFF2-40B4-BE49-F238E27FC236}">
                <a16:creationId xmlns:a16="http://schemas.microsoft.com/office/drawing/2014/main" id="{3DAA02A9-90DD-435D-B8E7-619452A63019}"/>
              </a:ext>
            </a:extLst>
          </p:cNvPr>
          <p:cNvSpPr>
            <a:spLocks noGrp="1"/>
          </p:cNvSpPr>
          <p:nvPr>
            <p:ph type="body" idx="1"/>
          </p:nvPr>
        </p:nvSpPr>
        <p:spPr/>
        <p:txBody>
          <a:bodyPr/>
          <a:lstStyle/>
          <a:p>
            <a:pPr algn="just">
              <a:lnSpc>
                <a:spcPct val="150000"/>
              </a:lnSpc>
              <a:spcAft>
                <a:spcPts val="600"/>
              </a:spcAft>
            </a:pPr>
            <a:r>
              <a:rPr lang="de-DE" sz="1400" dirty="0">
                <a:effectLst/>
                <a:ea typeface="Times New Roman" panose="02020603050405020304" pitchFamily="18" charset="0"/>
              </a:rPr>
              <a:t>Tổng điều tra kinh tế năm 2021 được thực hiện theo Quyết định số 307/QĐ-TTg ngày 27/02/2020 của Thủ tướng Chính phủ về tổ chức Tổng điều tra kinh tế năm 2021 và Quyết định số 1344/QĐ-BKHĐT ngày 03/9/2020 của Bộ trưởng Bộ Kế hoạch và Đầu tư, Trưởng ban Ban Chỉ đạo Tổng điều tra kinh tế Trung ương năm 2021 về ban hành Phương án Tổng điều tra kinh tế năm 2021</a:t>
            </a:r>
            <a:r>
              <a:rPr lang="vi-VN" sz="1400" dirty="0">
                <a:effectLst/>
                <a:ea typeface="Times New Roman" panose="02020603050405020304" pitchFamily="18" charset="0"/>
              </a:rPr>
              <a:t>.</a:t>
            </a:r>
            <a:endParaRPr lang="de-DE" sz="1400" dirty="0">
              <a:effectLst/>
              <a:ea typeface="Times New Roman" panose="02020603050405020304" pitchFamily="18" charset="0"/>
            </a:endParaRPr>
          </a:p>
          <a:p>
            <a:pPr algn="just">
              <a:lnSpc>
                <a:spcPct val="150000"/>
              </a:lnSpc>
              <a:spcAft>
                <a:spcPts val="600"/>
              </a:spcAft>
            </a:pPr>
            <a:r>
              <a:rPr lang="vi-VN" sz="1400" dirty="0">
                <a:latin typeface="+mn-lt"/>
              </a:rPr>
              <a:t>Ngày 03/6/2020 Thủ tướng Chính phủ đã ban hành Quyết định số 752/QĐ-TTg về việc thành lập Ban Chỉ đạo Tổng điều tra kinh tế Trung ương. </a:t>
            </a:r>
          </a:p>
          <a:p>
            <a:pPr algn="just">
              <a:lnSpc>
                <a:spcPct val="150000"/>
              </a:lnSpc>
              <a:spcAft>
                <a:spcPts val="600"/>
              </a:spcAft>
            </a:pPr>
            <a:r>
              <a:rPr lang="vi-VN" sz="1400" dirty="0">
                <a:latin typeface="+mn-lt"/>
              </a:rPr>
              <a:t>Bộ trưởng Bộ Kế hoạch và Đầu tư đã ban hành Quyết định số 912/QĐ-BKHĐT ngày 18/6/2020 về việc thành lập Tổ thường trực Tổng điều tra kinh tế Trung ương.</a:t>
            </a:r>
          </a:p>
        </p:txBody>
      </p:sp>
      <p:pic>
        <p:nvPicPr>
          <p:cNvPr id="4" name="Picture 3" descr="A picture containing logo&#10;&#10;Description automatically generated">
            <a:extLst>
              <a:ext uri="{FF2B5EF4-FFF2-40B4-BE49-F238E27FC236}">
                <a16:creationId xmlns:a16="http://schemas.microsoft.com/office/drawing/2014/main" id="{B13EB5C5-0F97-4777-9298-B32720F475A4}"/>
              </a:ext>
            </a:extLst>
          </p:cNvPr>
          <p:cNvPicPr>
            <a:picLocks noChangeAspect="1"/>
          </p:cNvPicPr>
          <p:nvPr/>
        </p:nvPicPr>
        <p:blipFill>
          <a:blip r:embed="rId3"/>
          <a:stretch>
            <a:fillRect/>
          </a:stretch>
        </p:blipFill>
        <p:spPr>
          <a:xfrm>
            <a:off x="1501061" y="184523"/>
            <a:ext cx="963386" cy="963386"/>
          </a:xfrm>
          <a:prstGeom prst="ellipse">
            <a:avLst/>
          </a:prstGeom>
        </p:spPr>
      </p:pic>
    </p:spTree>
    <p:extLst>
      <p:ext uri="{BB962C8B-B14F-4D97-AF65-F5344CB8AC3E}">
        <p14:creationId xmlns:p14="http://schemas.microsoft.com/office/powerpoint/2010/main" val="1829814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78DEBD73-C27A-4557-ADDD-2C9B0DF72B08}"/>
              </a:ext>
            </a:extLst>
          </p:cNvPr>
          <p:cNvSpPr>
            <a:spLocks noGrp="1"/>
          </p:cNvSpPr>
          <p:nvPr>
            <p:ph type="title"/>
          </p:nvPr>
        </p:nvSpPr>
        <p:spPr>
          <a:xfrm>
            <a:off x="457200" y="411163"/>
            <a:ext cx="8239125" cy="573087"/>
          </a:xfrm>
          <a:solidFill>
            <a:schemeClr val="accent4"/>
          </a:solidFill>
        </p:spPr>
        <p:txBody>
          <a:bodyPr/>
          <a:lstStyle/>
          <a:p>
            <a:pPr algn="ctr"/>
            <a:r>
              <a:rPr lang="de-DE">
                <a:effectLst/>
                <a:ea typeface="Times New Roman" panose="02020603050405020304" pitchFamily="18" charset="0"/>
              </a:rPr>
              <a:t>ĐƠN VỊ HIỆP HỘI, TỔ CHỨC PHI CHÍNH PHỦ</a:t>
            </a:r>
            <a:endParaRPr lang="en-US" dirty="0"/>
          </a:p>
        </p:txBody>
      </p:sp>
      <p:sp>
        <p:nvSpPr>
          <p:cNvPr id="3" name="Google Shape;1624;p27">
            <a:extLst>
              <a:ext uri="{FF2B5EF4-FFF2-40B4-BE49-F238E27FC236}">
                <a16:creationId xmlns:a16="http://schemas.microsoft.com/office/drawing/2014/main" id="{E7CBA777-300B-4C1E-AE4F-A73089FB721F}"/>
              </a:ext>
            </a:extLst>
          </p:cNvPr>
          <p:cNvSpPr/>
          <p:nvPr/>
        </p:nvSpPr>
        <p:spPr>
          <a:xfrm>
            <a:off x="457200" y="2949719"/>
            <a:ext cx="2353731" cy="423900"/>
          </a:xfrm>
          <a:prstGeom prst="roundRect">
            <a:avLst>
              <a:gd name="adj" fmla="val 0"/>
            </a:avLst>
          </a:prstGeom>
          <a:solidFill>
            <a:schemeClr val="accent5">
              <a:lumMod val="60000"/>
              <a:lumOff val="40000"/>
            </a:schemeClr>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Số lao động</a:t>
            </a:r>
            <a:endParaRPr sz="1600" dirty="0">
              <a:solidFill>
                <a:schemeClr val="dk1"/>
              </a:solidFill>
              <a:latin typeface="+mj-lt"/>
              <a:ea typeface="Fira Sans Extra Condensed SemiBold"/>
              <a:cs typeface="Fira Sans Extra Condensed SemiBold"/>
              <a:sym typeface="Fira Sans Extra Condensed SemiBold"/>
            </a:endParaRPr>
          </a:p>
        </p:txBody>
      </p:sp>
      <p:sp>
        <p:nvSpPr>
          <p:cNvPr id="5" name="Google Shape;1625;p27">
            <a:extLst>
              <a:ext uri="{FF2B5EF4-FFF2-40B4-BE49-F238E27FC236}">
                <a16:creationId xmlns:a16="http://schemas.microsoft.com/office/drawing/2014/main" id="{EACCAF61-9C9D-466C-BE23-3139CB115DF9}"/>
              </a:ext>
            </a:extLst>
          </p:cNvPr>
          <p:cNvSpPr txBox="1"/>
          <p:nvPr/>
        </p:nvSpPr>
        <p:spPr>
          <a:xfrm>
            <a:off x="457200" y="3525377"/>
            <a:ext cx="2353730" cy="733113"/>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dirty="0">
                <a:solidFill>
                  <a:srgbClr val="242424"/>
                </a:solidFill>
                <a:latin typeface="+mn-lt"/>
                <a:ea typeface="Roboto"/>
                <a:cs typeface="Roboto"/>
                <a:sym typeface="Roboto"/>
              </a:rPr>
              <a:t>33,3</a:t>
            </a:r>
            <a:r>
              <a:rPr lang="vi-VN" sz="16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nghìn</a:t>
            </a:r>
            <a:r>
              <a:rPr lang="en-US"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người</a:t>
            </a:r>
          </a:p>
          <a:p>
            <a:pPr marL="0" lvl="0" indent="0" algn="ctr" rtl="0">
              <a:spcBef>
                <a:spcPts val="0"/>
              </a:spcBef>
              <a:spcAft>
                <a:spcPts val="0"/>
              </a:spcAft>
              <a:buClr>
                <a:schemeClr val="dk1"/>
              </a:buClr>
              <a:buSzPts val="1100"/>
              <a:buFont typeface="Arial"/>
              <a:buNone/>
            </a:pPr>
            <a:r>
              <a:rPr lang="en-US" sz="1200">
                <a:solidFill>
                  <a:srgbClr val="242424"/>
                </a:solidFill>
                <a:latin typeface="+mn-lt"/>
                <a:ea typeface="Roboto"/>
                <a:cs typeface="Fira Sans Extra Condensed SemiBold"/>
                <a:sym typeface="Roboto"/>
              </a:rPr>
              <a:t>(tăng 1,8% so với năm 2016)</a:t>
            </a:r>
            <a:endParaRPr lang="vi-VN" sz="1200">
              <a:solidFill>
                <a:srgbClr val="000000"/>
              </a:solidFill>
              <a:latin typeface="Fira Sans Extra Condensed SemiBold"/>
              <a:ea typeface="Fira Sans Extra Condensed SemiBold"/>
              <a:cs typeface="Fira Sans Extra Condensed SemiBold"/>
              <a:sym typeface="Fira Sans Extra Condensed SemiBold"/>
            </a:endParaRPr>
          </a:p>
        </p:txBody>
      </p:sp>
      <p:sp>
        <p:nvSpPr>
          <p:cNvPr id="6" name="Google Shape;1628;p27">
            <a:extLst>
              <a:ext uri="{FF2B5EF4-FFF2-40B4-BE49-F238E27FC236}">
                <a16:creationId xmlns:a16="http://schemas.microsoft.com/office/drawing/2014/main" id="{8EC55B86-5EA8-4468-AEEE-552C5935475E}"/>
              </a:ext>
            </a:extLst>
          </p:cNvPr>
          <p:cNvSpPr/>
          <p:nvPr/>
        </p:nvSpPr>
        <p:spPr>
          <a:xfrm>
            <a:off x="457201" y="1366634"/>
            <a:ext cx="2353732" cy="423900"/>
          </a:xfrm>
          <a:prstGeom prst="roundRect">
            <a:avLst>
              <a:gd name="adj" fmla="val 0"/>
            </a:avLst>
          </a:prstGeom>
          <a:solidFill>
            <a:srgbClr val="FFD40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Đơn vị hiệp hội</a:t>
            </a:r>
            <a:endParaRPr sz="1600">
              <a:solidFill>
                <a:schemeClr val="dk1"/>
              </a:solidFill>
              <a:latin typeface="+mj-lt"/>
              <a:ea typeface="Fira Sans Extra Condensed SemiBold"/>
              <a:cs typeface="Fira Sans Extra Condensed SemiBold"/>
              <a:sym typeface="Fira Sans Extra Condensed SemiBold"/>
            </a:endParaRPr>
          </a:p>
        </p:txBody>
      </p:sp>
      <p:sp>
        <p:nvSpPr>
          <p:cNvPr id="7" name="Google Shape;1629;p27">
            <a:extLst>
              <a:ext uri="{FF2B5EF4-FFF2-40B4-BE49-F238E27FC236}">
                <a16:creationId xmlns:a16="http://schemas.microsoft.com/office/drawing/2014/main" id="{E32FE52C-693A-40A8-9F56-931EEFA751B6}"/>
              </a:ext>
            </a:extLst>
          </p:cNvPr>
          <p:cNvSpPr txBox="1"/>
          <p:nvPr/>
        </p:nvSpPr>
        <p:spPr>
          <a:xfrm>
            <a:off x="457201" y="1894420"/>
            <a:ext cx="2353732" cy="758123"/>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6,3</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a:t>
            </a:r>
            <a:r>
              <a:rPr lang="en-US"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đơn vị</a:t>
            </a:r>
          </a:p>
          <a:p>
            <a:pPr marL="0" lvl="0" indent="0" algn="ctr" rtl="0">
              <a:spcBef>
                <a:spcPts val="0"/>
              </a:spcBef>
              <a:spcAft>
                <a:spcPts val="0"/>
              </a:spcAft>
              <a:buClr>
                <a:schemeClr val="dk1"/>
              </a:buClr>
              <a:buSzPts val="1100"/>
              <a:buFont typeface="Arial"/>
              <a:buNone/>
            </a:pPr>
            <a:r>
              <a:rPr lang="en-US" sz="1200">
                <a:solidFill>
                  <a:srgbClr val="242424"/>
                </a:solidFill>
                <a:latin typeface="+mn-lt"/>
                <a:ea typeface="Roboto"/>
                <a:cs typeface="Fira Sans Extra Condensed SemiBold"/>
                <a:sym typeface="Roboto"/>
              </a:rPr>
              <a:t>(giảm 2,2% so với năm 2016)</a:t>
            </a:r>
            <a:endParaRPr lang="vi-VN" sz="1200">
              <a:solidFill>
                <a:srgbClr val="000000"/>
              </a:solidFill>
              <a:latin typeface="Fira Sans Extra Condensed SemiBold"/>
              <a:ea typeface="Fira Sans Extra Condensed SemiBold"/>
              <a:cs typeface="Fira Sans Extra Condensed SemiBold"/>
              <a:sym typeface="Fira Sans Extra Condensed SemiBold"/>
            </a:endParaRPr>
          </a:p>
        </p:txBody>
      </p:sp>
      <p:sp>
        <p:nvSpPr>
          <p:cNvPr id="8" name="Google Shape;1624;p27">
            <a:extLst>
              <a:ext uri="{FF2B5EF4-FFF2-40B4-BE49-F238E27FC236}">
                <a16:creationId xmlns:a16="http://schemas.microsoft.com/office/drawing/2014/main" id="{5D1A829C-9838-4316-8102-6CEB10B441DB}"/>
              </a:ext>
            </a:extLst>
          </p:cNvPr>
          <p:cNvSpPr/>
          <p:nvPr/>
        </p:nvSpPr>
        <p:spPr>
          <a:xfrm>
            <a:off x="6089838" y="2957153"/>
            <a:ext cx="2353731" cy="423900"/>
          </a:xfrm>
          <a:prstGeom prst="roundRect">
            <a:avLst>
              <a:gd name="adj" fmla="val 0"/>
            </a:avLst>
          </a:prstGeom>
          <a:solidFill>
            <a:schemeClr val="accent5">
              <a:lumMod val="60000"/>
              <a:lumOff val="40000"/>
            </a:schemeClr>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Số lao động</a:t>
            </a:r>
            <a:endParaRPr sz="1600">
              <a:solidFill>
                <a:schemeClr val="dk1"/>
              </a:solidFill>
              <a:latin typeface="+mj-lt"/>
              <a:ea typeface="Fira Sans Extra Condensed SemiBold"/>
              <a:cs typeface="Fira Sans Extra Condensed SemiBold"/>
              <a:sym typeface="Fira Sans Extra Condensed SemiBold"/>
            </a:endParaRPr>
          </a:p>
        </p:txBody>
      </p:sp>
      <p:sp>
        <p:nvSpPr>
          <p:cNvPr id="10" name="Google Shape;1625;p27">
            <a:extLst>
              <a:ext uri="{FF2B5EF4-FFF2-40B4-BE49-F238E27FC236}">
                <a16:creationId xmlns:a16="http://schemas.microsoft.com/office/drawing/2014/main" id="{8CB7843D-5E49-4909-821F-900DC2FEA309}"/>
              </a:ext>
            </a:extLst>
          </p:cNvPr>
          <p:cNvSpPr txBox="1"/>
          <p:nvPr/>
        </p:nvSpPr>
        <p:spPr>
          <a:xfrm>
            <a:off x="6089838" y="3532811"/>
            <a:ext cx="2353730" cy="706955"/>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4,6</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 người</a:t>
            </a:r>
          </a:p>
          <a:p>
            <a:pPr marL="0" lvl="0" indent="0" algn="ctr" rtl="0">
              <a:spcBef>
                <a:spcPts val="0"/>
              </a:spcBef>
              <a:spcAft>
                <a:spcPts val="0"/>
              </a:spcAft>
              <a:buClr>
                <a:schemeClr val="dk1"/>
              </a:buClr>
              <a:buSzPts val="1100"/>
              <a:buFont typeface="Arial"/>
              <a:buNone/>
            </a:pPr>
            <a:r>
              <a:rPr lang="en-US" sz="1200">
                <a:solidFill>
                  <a:srgbClr val="242424"/>
                </a:solidFill>
                <a:latin typeface="+mn-lt"/>
                <a:ea typeface="Roboto"/>
                <a:cs typeface="Fira Sans Extra Condensed SemiBold"/>
                <a:sym typeface="Roboto"/>
              </a:rPr>
              <a:t>(tăng 8,5% so với năm 2016)</a:t>
            </a:r>
            <a:endParaRPr lang="vi-VN" sz="1200">
              <a:solidFill>
                <a:srgbClr val="000000"/>
              </a:solidFill>
              <a:latin typeface="Fira Sans Extra Condensed SemiBold"/>
              <a:ea typeface="Fira Sans Extra Condensed SemiBold"/>
              <a:cs typeface="Fira Sans Extra Condensed SemiBold"/>
              <a:sym typeface="Fira Sans Extra Condensed SemiBold"/>
            </a:endParaRPr>
          </a:p>
        </p:txBody>
      </p:sp>
      <p:sp>
        <p:nvSpPr>
          <p:cNvPr id="11" name="Google Shape;1628;p27">
            <a:extLst>
              <a:ext uri="{FF2B5EF4-FFF2-40B4-BE49-F238E27FC236}">
                <a16:creationId xmlns:a16="http://schemas.microsoft.com/office/drawing/2014/main" id="{A4C2D90E-C827-4003-B2F8-4AAA68FA281D}"/>
              </a:ext>
            </a:extLst>
          </p:cNvPr>
          <p:cNvSpPr/>
          <p:nvPr/>
        </p:nvSpPr>
        <p:spPr>
          <a:xfrm>
            <a:off x="6089839" y="1366634"/>
            <a:ext cx="2353732" cy="423900"/>
          </a:xfrm>
          <a:prstGeom prst="roundRect">
            <a:avLst>
              <a:gd name="adj" fmla="val 0"/>
            </a:avLst>
          </a:prstGeom>
          <a:solidFill>
            <a:srgbClr val="FFD40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Tổ chức phi Chính phủ</a:t>
            </a:r>
            <a:endParaRPr sz="1600">
              <a:solidFill>
                <a:schemeClr val="dk1"/>
              </a:solidFill>
              <a:latin typeface="+mj-lt"/>
              <a:ea typeface="Fira Sans Extra Condensed SemiBold"/>
              <a:cs typeface="Fira Sans Extra Condensed SemiBold"/>
              <a:sym typeface="Fira Sans Extra Condensed SemiBold"/>
            </a:endParaRPr>
          </a:p>
        </p:txBody>
      </p:sp>
      <p:sp>
        <p:nvSpPr>
          <p:cNvPr id="12" name="Google Shape;1629;p27">
            <a:extLst>
              <a:ext uri="{FF2B5EF4-FFF2-40B4-BE49-F238E27FC236}">
                <a16:creationId xmlns:a16="http://schemas.microsoft.com/office/drawing/2014/main" id="{E4F9FB64-0A25-498C-8DF0-06314FF58B20}"/>
              </a:ext>
            </a:extLst>
          </p:cNvPr>
          <p:cNvSpPr txBox="1"/>
          <p:nvPr/>
        </p:nvSpPr>
        <p:spPr>
          <a:xfrm>
            <a:off x="6089839" y="1901854"/>
            <a:ext cx="2353732" cy="758123"/>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184</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đơn vị</a:t>
            </a:r>
          </a:p>
          <a:p>
            <a:pPr marL="0" lvl="0" indent="0" algn="ctr" rtl="0">
              <a:spcBef>
                <a:spcPts val="0"/>
              </a:spcBef>
              <a:spcAft>
                <a:spcPts val="0"/>
              </a:spcAft>
              <a:buClr>
                <a:schemeClr val="dk1"/>
              </a:buClr>
              <a:buSzPts val="1100"/>
              <a:buFont typeface="Arial"/>
              <a:buNone/>
            </a:pPr>
            <a:r>
              <a:rPr lang="en-US" sz="1200">
                <a:solidFill>
                  <a:srgbClr val="242424"/>
                </a:solidFill>
                <a:latin typeface="+mn-lt"/>
                <a:ea typeface="Roboto"/>
                <a:cs typeface="Fira Sans Extra Condensed SemiBold"/>
                <a:sym typeface="Roboto"/>
              </a:rPr>
              <a:t>(giảm 17,1% so với năm 2016)</a:t>
            </a:r>
            <a:endParaRPr lang="vi-VN" sz="1200">
              <a:solidFill>
                <a:srgbClr val="000000"/>
              </a:solidFill>
              <a:latin typeface="Fira Sans Extra Condensed SemiBold"/>
              <a:ea typeface="Fira Sans Extra Condensed SemiBold"/>
              <a:cs typeface="Fira Sans Extra Condensed SemiBold"/>
              <a:sym typeface="Fira Sans Extra Condensed SemiBold"/>
            </a:endParaRPr>
          </a:p>
        </p:txBody>
      </p:sp>
      <p:pic>
        <p:nvPicPr>
          <p:cNvPr id="13" name="Picture 12">
            <a:extLst>
              <a:ext uri="{FF2B5EF4-FFF2-40B4-BE49-F238E27FC236}">
                <a16:creationId xmlns:a16="http://schemas.microsoft.com/office/drawing/2014/main" id="{FBE98E3F-4B74-4978-93FD-42E5F9996115}"/>
              </a:ext>
            </a:extLst>
          </p:cNvPr>
          <p:cNvPicPr>
            <a:picLocks noChangeAspect="1"/>
          </p:cNvPicPr>
          <p:nvPr/>
        </p:nvPicPr>
        <p:blipFill>
          <a:blip r:embed="rId3"/>
          <a:stretch>
            <a:fillRect/>
          </a:stretch>
        </p:blipFill>
        <p:spPr>
          <a:xfrm>
            <a:off x="2810930" y="1192638"/>
            <a:ext cx="3254106" cy="3170536"/>
          </a:xfrm>
          <a:prstGeom prst="rect">
            <a:avLst/>
          </a:prstGeom>
        </p:spPr>
      </p:pic>
    </p:spTree>
    <p:extLst>
      <p:ext uri="{BB962C8B-B14F-4D97-AF65-F5344CB8AC3E}">
        <p14:creationId xmlns:p14="http://schemas.microsoft.com/office/powerpoint/2010/main" val="1393514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45000"/>
                <a:satMod val="135000"/>
              </a:schemeClr>
              <a:prstClr val="white"/>
            </a:duotone>
          </a:blip>
          <a:srcRect/>
          <a:stretch>
            <a:fillRect l="-3000" r="-3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4153D9-B106-4C2F-BFF6-BF441A86A12D}"/>
              </a:ext>
            </a:extLst>
          </p:cNvPr>
          <p:cNvSpPr>
            <a:spLocks noGrp="1"/>
          </p:cNvSpPr>
          <p:nvPr>
            <p:ph type="title"/>
          </p:nvPr>
        </p:nvSpPr>
        <p:spPr>
          <a:xfrm>
            <a:off x="3798848" y="750850"/>
            <a:ext cx="5041997" cy="1469992"/>
          </a:xfrm>
          <a:solidFill>
            <a:srgbClr val="FFD401"/>
          </a:solidFill>
        </p:spPr>
        <p:txBody>
          <a:bodyPr/>
          <a:lstStyle/>
          <a:p>
            <a:r>
              <a:rPr lang="de-DE">
                <a:effectLst/>
                <a:ea typeface="Times New Roman" panose="02020603050405020304" pitchFamily="18" charset="0"/>
              </a:rPr>
              <a:t>CƠ SỞ TÔN GIÁO, TÍN NGƯỠNG</a:t>
            </a:r>
            <a:endParaRPr lang="en-US"/>
          </a:p>
        </p:txBody>
      </p:sp>
      <p:sp>
        <p:nvSpPr>
          <p:cNvPr id="4" name="Google Shape;576;p16">
            <a:extLst>
              <a:ext uri="{FF2B5EF4-FFF2-40B4-BE49-F238E27FC236}">
                <a16:creationId xmlns:a16="http://schemas.microsoft.com/office/drawing/2014/main" id="{4E90E824-7E57-4CEB-8811-DE354D54F0D9}"/>
              </a:ext>
            </a:extLst>
          </p:cNvPr>
          <p:cNvSpPr/>
          <p:nvPr/>
        </p:nvSpPr>
        <p:spPr>
          <a:xfrm>
            <a:off x="3798848" y="2369204"/>
            <a:ext cx="5041998" cy="1845957"/>
          </a:xfrm>
          <a:prstGeom prst="roundRect">
            <a:avLst>
              <a:gd name="adj" fmla="val 0"/>
            </a:avLst>
          </a:prstGeom>
          <a:solidFill>
            <a:schemeClr val="bg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1500" b="1" i="1" dirty="0">
                <a:sym typeface="Roboto"/>
              </a:rPr>
              <a:t>Giai đoạn 2016-2020 có sự phát triển khá nhanh số lượng các cơ sở tôn giáo, tín ngưỡng, thể hiện</a:t>
            </a:r>
            <a:r>
              <a:rPr lang="en-US" sz="1500" b="1" i="1" dirty="0">
                <a:sym typeface="Roboto"/>
              </a:rPr>
              <a:t> </a:t>
            </a:r>
            <a:r>
              <a:rPr lang="vi-VN" sz="1500" b="1" i="1" dirty="0">
                <a:sym typeface="Roboto"/>
              </a:rPr>
              <a:t>đúng chủ trương của Đảng và Nhà nước là tôn trọng và </a:t>
            </a:r>
            <a:endParaRPr lang="en-US" sz="1500" b="1" i="1">
              <a:sym typeface="Roboto"/>
            </a:endParaRPr>
          </a:p>
          <a:p>
            <a:pPr marL="0" lvl="0" indent="0" algn="ctr" rtl="0">
              <a:spcBef>
                <a:spcPts val="0"/>
              </a:spcBef>
              <a:spcAft>
                <a:spcPts val="0"/>
              </a:spcAft>
              <a:buNone/>
            </a:pPr>
            <a:r>
              <a:rPr lang="vi-VN" sz="1500" b="1" i="1">
                <a:sym typeface="Roboto"/>
              </a:rPr>
              <a:t>tạo </a:t>
            </a:r>
            <a:r>
              <a:rPr lang="vi-VN" sz="1500" b="1" i="1" dirty="0">
                <a:sym typeface="Roboto"/>
              </a:rPr>
              <a:t>điều kiện phát triển hoạt động của mọi tôn giáo,</a:t>
            </a:r>
            <a:r>
              <a:rPr lang="en-US" sz="1500" b="1" i="1" dirty="0">
                <a:sym typeface="Roboto"/>
              </a:rPr>
              <a:t> </a:t>
            </a:r>
            <a:r>
              <a:rPr lang="vi-VN" sz="1500" b="1" i="1" dirty="0">
                <a:sym typeface="Roboto"/>
              </a:rPr>
              <a:t>tín ngưỡng chính thống của nước ta.</a:t>
            </a:r>
            <a:endParaRPr lang="en-US" sz="1500" b="1" i="1" dirty="0">
              <a:sym typeface="Roboto Medium"/>
            </a:endParaRPr>
          </a:p>
        </p:txBody>
      </p:sp>
      <p:pic>
        <p:nvPicPr>
          <p:cNvPr id="6" name="Picture 5">
            <a:extLst>
              <a:ext uri="{FF2B5EF4-FFF2-40B4-BE49-F238E27FC236}">
                <a16:creationId xmlns:a16="http://schemas.microsoft.com/office/drawing/2014/main" id="{FBF23AB4-61B2-4548-8EAF-A14E536B0C21}"/>
              </a:ext>
            </a:extLst>
          </p:cNvPr>
          <p:cNvPicPr>
            <a:picLocks noChangeAspect="1"/>
          </p:cNvPicPr>
          <p:nvPr/>
        </p:nvPicPr>
        <p:blipFill rotWithShape="1">
          <a:blip r:embed="rId3"/>
          <a:srcRect r="11073"/>
          <a:stretch/>
        </p:blipFill>
        <p:spPr>
          <a:xfrm>
            <a:off x="713678" y="1395977"/>
            <a:ext cx="2489426" cy="1946453"/>
          </a:xfrm>
          <a:prstGeom prst="hexagon">
            <a:avLst/>
          </a:prstGeom>
        </p:spPr>
      </p:pic>
    </p:spTree>
    <p:extLst>
      <p:ext uri="{BB962C8B-B14F-4D97-AF65-F5344CB8AC3E}">
        <p14:creationId xmlns:p14="http://schemas.microsoft.com/office/powerpoint/2010/main" val="789987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85" name="Picture 84">
            <a:extLst>
              <a:ext uri="{FF2B5EF4-FFF2-40B4-BE49-F238E27FC236}">
                <a16:creationId xmlns:a16="http://schemas.microsoft.com/office/drawing/2014/main" id="{17DEBA25-CEA1-4AC1-92AA-D58E8C39D5AF}"/>
              </a:ext>
            </a:extLst>
          </p:cNvPr>
          <p:cNvPicPr>
            <a:picLocks noChangeAspect="1"/>
          </p:cNvPicPr>
          <p:nvPr/>
        </p:nvPicPr>
        <p:blipFill>
          <a:blip r:embed="rId3"/>
          <a:stretch>
            <a:fillRect/>
          </a:stretch>
        </p:blipFill>
        <p:spPr>
          <a:xfrm>
            <a:off x="5800554" y="1932721"/>
            <a:ext cx="2601295" cy="2601295"/>
          </a:xfrm>
          <a:prstGeom prst="rect">
            <a:avLst/>
          </a:prstGeom>
        </p:spPr>
      </p:pic>
      <p:sp>
        <p:nvSpPr>
          <p:cNvPr id="4" name="Title 4">
            <a:extLst>
              <a:ext uri="{FF2B5EF4-FFF2-40B4-BE49-F238E27FC236}">
                <a16:creationId xmlns:a16="http://schemas.microsoft.com/office/drawing/2014/main" id="{0DED4006-C753-49A0-8B42-E89E8DDF19FF}"/>
              </a:ext>
            </a:extLst>
          </p:cNvPr>
          <p:cNvSpPr>
            <a:spLocks noGrp="1"/>
          </p:cNvSpPr>
          <p:nvPr>
            <p:ph type="title"/>
          </p:nvPr>
        </p:nvSpPr>
        <p:spPr>
          <a:xfrm>
            <a:off x="459175" y="274028"/>
            <a:ext cx="8239125" cy="573087"/>
          </a:xfrm>
          <a:solidFill>
            <a:srgbClr val="FFD401"/>
          </a:solidFill>
        </p:spPr>
        <p:txBody>
          <a:bodyPr/>
          <a:lstStyle/>
          <a:p>
            <a:pPr algn="ctr"/>
            <a:r>
              <a:rPr lang="de-DE">
                <a:effectLst/>
                <a:ea typeface="Times New Roman" panose="02020603050405020304" pitchFamily="18" charset="0"/>
              </a:rPr>
              <a:t>CƠ SỞ TÔN GIÁO, TÍN NGƯỠNG</a:t>
            </a:r>
            <a:endParaRPr lang="en-US"/>
          </a:p>
        </p:txBody>
      </p:sp>
      <p:sp>
        <p:nvSpPr>
          <p:cNvPr id="5" name="Google Shape;2078;p29">
            <a:extLst>
              <a:ext uri="{FF2B5EF4-FFF2-40B4-BE49-F238E27FC236}">
                <a16:creationId xmlns:a16="http://schemas.microsoft.com/office/drawing/2014/main" id="{604839D6-4826-4562-8A7B-EB68C25C6205}"/>
              </a:ext>
            </a:extLst>
          </p:cNvPr>
          <p:cNvSpPr/>
          <p:nvPr/>
        </p:nvSpPr>
        <p:spPr>
          <a:xfrm>
            <a:off x="1199325" y="2412159"/>
            <a:ext cx="2950200" cy="420600"/>
          </a:xfrm>
          <a:prstGeom prst="roundRect">
            <a:avLst>
              <a:gd name="adj" fmla="val 0"/>
            </a:avLst>
          </a:prstGeom>
          <a:solidFill>
            <a:schemeClr val="accent5">
              <a:lumMod val="60000"/>
              <a:lumOff val="40000"/>
            </a:schemeClr>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600">
                <a:solidFill>
                  <a:schemeClr val="dk1"/>
                </a:solidFill>
                <a:latin typeface="+mj-lt"/>
                <a:ea typeface="Fira Sans Extra Condensed"/>
                <a:cs typeface="Fira Sans Extra Condensed"/>
                <a:sym typeface="Fira Sans Extra Condensed"/>
              </a:rPr>
              <a:t>Xếp hạng di tích lịch sử</a:t>
            </a:r>
            <a:endParaRPr lang="en-US" sz="1600">
              <a:solidFill>
                <a:schemeClr val="dk1"/>
              </a:solidFill>
              <a:latin typeface="+mj-lt"/>
              <a:ea typeface="Fira Sans Extra Condensed SemiBold"/>
              <a:cs typeface="Fira Sans Extra Condensed SemiBold"/>
              <a:sym typeface="Fira Sans Extra Condensed SemiBold"/>
            </a:endParaRPr>
          </a:p>
        </p:txBody>
      </p:sp>
      <p:sp>
        <p:nvSpPr>
          <p:cNvPr id="6" name="Google Shape;2079;p29">
            <a:extLst>
              <a:ext uri="{FF2B5EF4-FFF2-40B4-BE49-F238E27FC236}">
                <a16:creationId xmlns:a16="http://schemas.microsoft.com/office/drawing/2014/main" id="{4856614B-5A2D-4CB8-A954-C6FFD5C007DA}"/>
              </a:ext>
            </a:extLst>
          </p:cNvPr>
          <p:cNvSpPr txBox="1"/>
          <p:nvPr/>
        </p:nvSpPr>
        <p:spPr>
          <a:xfrm>
            <a:off x="1196957" y="2944398"/>
            <a:ext cx="2950199" cy="420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buClr>
                <a:schemeClr val="dk1"/>
              </a:buClr>
              <a:buSzPts val="1100"/>
              <a:buFont typeface="Arial"/>
              <a:buNone/>
            </a:pPr>
            <a:r>
              <a:rPr lang="en-US" sz="1600">
                <a:solidFill>
                  <a:srgbClr val="242424"/>
                </a:solidFill>
                <a:latin typeface="+mn-lt"/>
                <a:ea typeface="Roboto"/>
                <a:cs typeface="Roboto"/>
                <a:sym typeface="Roboto"/>
              </a:rPr>
              <a:t>10,1</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 cơ sở</a:t>
            </a:r>
          </a:p>
        </p:txBody>
      </p:sp>
      <p:sp>
        <p:nvSpPr>
          <p:cNvPr id="7" name="Google Shape;2080;p29">
            <a:extLst>
              <a:ext uri="{FF2B5EF4-FFF2-40B4-BE49-F238E27FC236}">
                <a16:creationId xmlns:a16="http://schemas.microsoft.com/office/drawing/2014/main" id="{8C7CCC7D-BE51-4B74-A66E-0FA1B9959D0E}"/>
              </a:ext>
            </a:extLst>
          </p:cNvPr>
          <p:cNvSpPr/>
          <p:nvPr/>
        </p:nvSpPr>
        <p:spPr>
          <a:xfrm>
            <a:off x="459175" y="3677252"/>
            <a:ext cx="2230200" cy="420600"/>
          </a:xfrm>
          <a:prstGeom prst="roundRect">
            <a:avLst>
              <a:gd name="adj" fmla="val 0"/>
            </a:avLst>
          </a:prstGeom>
          <a:solidFill>
            <a:schemeClr val="accent5">
              <a:lumMod val="60000"/>
              <a:lumOff val="40000"/>
            </a:schemeClr>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dk1"/>
                </a:solidFill>
                <a:latin typeface="+mj-lt"/>
                <a:ea typeface="Fira Sans Extra Condensed SemiBold"/>
                <a:cs typeface="Fira Sans Extra Condensed SemiBold"/>
                <a:sym typeface="Fira Sans Extra Condensed SemiBold"/>
              </a:rPr>
              <a:t>Xếp hạng cấp quốc gia</a:t>
            </a:r>
            <a:endParaRPr sz="1500">
              <a:solidFill>
                <a:schemeClr val="dk1"/>
              </a:solidFill>
              <a:latin typeface="+mj-lt"/>
              <a:ea typeface="Fira Sans Extra Condensed SemiBold"/>
              <a:cs typeface="Fira Sans Extra Condensed SemiBold"/>
              <a:sym typeface="Fira Sans Extra Condensed SemiBold"/>
            </a:endParaRPr>
          </a:p>
        </p:txBody>
      </p:sp>
      <p:sp>
        <p:nvSpPr>
          <p:cNvPr id="8" name="Google Shape;2081;p29">
            <a:extLst>
              <a:ext uri="{FF2B5EF4-FFF2-40B4-BE49-F238E27FC236}">
                <a16:creationId xmlns:a16="http://schemas.microsoft.com/office/drawing/2014/main" id="{6204E7DE-32FF-4129-8558-BA27A86A0F7A}"/>
              </a:ext>
            </a:extLst>
          </p:cNvPr>
          <p:cNvSpPr txBox="1"/>
          <p:nvPr/>
        </p:nvSpPr>
        <p:spPr>
          <a:xfrm>
            <a:off x="459175" y="4160727"/>
            <a:ext cx="2230200" cy="420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buClr>
                <a:schemeClr val="dk1"/>
              </a:buClr>
              <a:buSzPts val="1100"/>
              <a:buFont typeface="Arial"/>
              <a:buNone/>
            </a:pPr>
            <a:r>
              <a:rPr lang="en-US" sz="1600">
                <a:solidFill>
                  <a:srgbClr val="242424"/>
                </a:solidFill>
                <a:latin typeface="+mn-lt"/>
                <a:ea typeface="Roboto"/>
                <a:cs typeface="Roboto"/>
                <a:sym typeface="Roboto"/>
              </a:rPr>
              <a:t>27,8%</a:t>
            </a:r>
            <a:endParaRPr lang="en-US" sz="1200">
              <a:solidFill>
                <a:srgbClr val="242424"/>
              </a:solidFill>
              <a:latin typeface="+mn-lt"/>
              <a:ea typeface="Roboto"/>
              <a:cs typeface="Roboto"/>
              <a:sym typeface="Roboto"/>
            </a:endParaRPr>
          </a:p>
        </p:txBody>
      </p:sp>
      <p:sp>
        <p:nvSpPr>
          <p:cNvPr id="9" name="Google Shape;2082;p29">
            <a:extLst>
              <a:ext uri="{FF2B5EF4-FFF2-40B4-BE49-F238E27FC236}">
                <a16:creationId xmlns:a16="http://schemas.microsoft.com/office/drawing/2014/main" id="{F64D3085-B935-4FF4-9630-F64D95ABCBC6}"/>
              </a:ext>
            </a:extLst>
          </p:cNvPr>
          <p:cNvSpPr/>
          <p:nvPr/>
        </p:nvSpPr>
        <p:spPr>
          <a:xfrm>
            <a:off x="2925657" y="3677252"/>
            <a:ext cx="2508492" cy="420600"/>
          </a:xfrm>
          <a:prstGeom prst="roundRect">
            <a:avLst>
              <a:gd name="adj" fmla="val 0"/>
            </a:avLst>
          </a:prstGeom>
          <a:solidFill>
            <a:schemeClr val="accent5">
              <a:lumMod val="60000"/>
              <a:lumOff val="4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latin typeface="+mj-lt"/>
                <a:ea typeface="Fira Sans Extra Condensed SemiBold"/>
                <a:cs typeface="Fira Sans Extra Condensed SemiBold"/>
                <a:sym typeface="Fira Sans Extra Condensed SemiBold"/>
              </a:rPr>
              <a:t>Xếp hạng cấp tỉnh/thành phố</a:t>
            </a:r>
          </a:p>
        </p:txBody>
      </p:sp>
      <p:sp>
        <p:nvSpPr>
          <p:cNvPr id="10" name="Google Shape;2083;p29">
            <a:extLst>
              <a:ext uri="{FF2B5EF4-FFF2-40B4-BE49-F238E27FC236}">
                <a16:creationId xmlns:a16="http://schemas.microsoft.com/office/drawing/2014/main" id="{4A05398F-0E43-4EE8-9E39-0B12D4B84E78}"/>
              </a:ext>
            </a:extLst>
          </p:cNvPr>
          <p:cNvSpPr txBox="1"/>
          <p:nvPr/>
        </p:nvSpPr>
        <p:spPr>
          <a:xfrm>
            <a:off x="2925656" y="4167465"/>
            <a:ext cx="2508491" cy="420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algn="ctr">
              <a:buClr>
                <a:schemeClr val="dk1"/>
              </a:buClr>
              <a:buSzPts val="1100"/>
            </a:pPr>
            <a:r>
              <a:rPr lang="en-US" sz="1600">
                <a:solidFill>
                  <a:srgbClr val="242424"/>
                </a:solidFill>
                <a:latin typeface="+mn-lt"/>
                <a:ea typeface="Roboto"/>
                <a:sym typeface="Roboto"/>
              </a:rPr>
              <a:t>72,2%</a:t>
            </a:r>
          </a:p>
        </p:txBody>
      </p:sp>
      <p:sp>
        <p:nvSpPr>
          <p:cNvPr id="11" name="Google Shape;2084;p29">
            <a:extLst>
              <a:ext uri="{FF2B5EF4-FFF2-40B4-BE49-F238E27FC236}">
                <a16:creationId xmlns:a16="http://schemas.microsoft.com/office/drawing/2014/main" id="{91B9B1C4-0CB1-4A24-94FB-B5FE64D93DBD}"/>
              </a:ext>
            </a:extLst>
          </p:cNvPr>
          <p:cNvSpPr/>
          <p:nvPr/>
        </p:nvSpPr>
        <p:spPr>
          <a:xfrm>
            <a:off x="1196957" y="1104283"/>
            <a:ext cx="2950200" cy="420600"/>
          </a:xfrm>
          <a:prstGeom prst="roundRect">
            <a:avLst>
              <a:gd name="adj" fmla="val 0"/>
            </a:avLst>
          </a:prstGeom>
          <a:solidFill>
            <a:srgbClr val="FFD40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dk1"/>
                </a:solidFill>
                <a:latin typeface="+mj-lt"/>
                <a:ea typeface="Fira Sans Extra Condensed SemiBold"/>
                <a:cs typeface="Fira Sans Extra Condensed SemiBold"/>
                <a:sym typeface="Fira Sans Extra Condensed SemiBold"/>
              </a:rPr>
              <a:t>Số cơ sở</a:t>
            </a:r>
            <a:endParaRPr sz="1600">
              <a:solidFill>
                <a:schemeClr val="dk1"/>
              </a:solidFill>
              <a:latin typeface="+mj-lt"/>
              <a:ea typeface="Fira Sans Extra Condensed SemiBold"/>
              <a:cs typeface="Fira Sans Extra Condensed SemiBold"/>
              <a:sym typeface="Fira Sans Extra Condensed SemiBold"/>
            </a:endParaRPr>
          </a:p>
        </p:txBody>
      </p:sp>
      <p:sp>
        <p:nvSpPr>
          <p:cNvPr id="12" name="Google Shape;2085;p29">
            <a:extLst>
              <a:ext uri="{FF2B5EF4-FFF2-40B4-BE49-F238E27FC236}">
                <a16:creationId xmlns:a16="http://schemas.microsoft.com/office/drawing/2014/main" id="{EDC67A97-59DF-486B-9EC8-9E0DFA98F328}"/>
              </a:ext>
            </a:extLst>
          </p:cNvPr>
          <p:cNvSpPr txBox="1"/>
          <p:nvPr/>
        </p:nvSpPr>
        <p:spPr>
          <a:xfrm>
            <a:off x="1196957" y="1598983"/>
            <a:ext cx="2950200" cy="5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46,8</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 cơ sở</a:t>
            </a:r>
          </a:p>
          <a:p>
            <a:pPr marL="0" lvl="0" indent="0" algn="ctr" rtl="0">
              <a:spcBef>
                <a:spcPts val="0"/>
              </a:spcBef>
              <a:spcAft>
                <a:spcPts val="600"/>
              </a:spcAft>
              <a:buClr>
                <a:schemeClr val="dk1"/>
              </a:buClr>
              <a:buSzPts val="1100"/>
              <a:buFont typeface="Arial"/>
              <a:buNone/>
            </a:pPr>
            <a:r>
              <a:rPr lang="en-US" sz="1200">
                <a:solidFill>
                  <a:srgbClr val="242424"/>
                </a:solidFill>
                <a:latin typeface="+mn-lt"/>
                <a:ea typeface="Roboto"/>
                <a:cs typeface="Roboto"/>
                <a:sym typeface="Roboto"/>
              </a:rPr>
              <a:t>(tăng 9,6% so với năm 2016)</a:t>
            </a:r>
          </a:p>
        </p:txBody>
      </p:sp>
      <p:sp>
        <p:nvSpPr>
          <p:cNvPr id="13" name="Google Shape;2086;p29">
            <a:extLst>
              <a:ext uri="{FF2B5EF4-FFF2-40B4-BE49-F238E27FC236}">
                <a16:creationId xmlns:a16="http://schemas.microsoft.com/office/drawing/2014/main" id="{2C64FEA6-8B06-42F3-BE81-D612BD9EECB4}"/>
              </a:ext>
            </a:extLst>
          </p:cNvPr>
          <p:cNvSpPr/>
          <p:nvPr/>
        </p:nvSpPr>
        <p:spPr>
          <a:xfrm>
            <a:off x="5001407" y="1104283"/>
            <a:ext cx="2950200" cy="420600"/>
          </a:xfrm>
          <a:prstGeom prst="roundRect">
            <a:avLst>
              <a:gd name="adj" fmla="val 0"/>
            </a:avLst>
          </a:prstGeom>
          <a:solidFill>
            <a:srgbClr val="FFD40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dk1"/>
                </a:solidFill>
                <a:latin typeface="+mj-lt"/>
                <a:ea typeface="Fira Sans Extra Condensed SemiBold"/>
                <a:cs typeface="Fira Sans Extra Condensed SemiBold"/>
                <a:sym typeface="Fira Sans Extra Condensed SemiBold"/>
              </a:rPr>
              <a:t>Số chức sắc, nhà tu hành</a:t>
            </a:r>
          </a:p>
        </p:txBody>
      </p:sp>
      <p:sp>
        <p:nvSpPr>
          <p:cNvPr id="14" name="Google Shape;2087;p29">
            <a:extLst>
              <a:ext uri="{FF2B5EF4-FFF2-40B4-BE49-F238E27FC236}">
                <a16:creationId xmlns:a16="http://schemas.microsoft.com/office/drawing/2014/main" id="{716CFD4E-EC2F-493B-BF42-42BC87D35CCD}"/>
              </a:ext>
            </a:extLst>
          </p:cNvPr>
          <p:cNvSpPr txBox="1"/>
          <p:nvPr/>
        </p:nvSpPr>
        <p:spPr>
          <a:xfrm>
            <a:off x="5001407" y="1598983"/>
            <a:ext cx="2950200" cy="57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167,2</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 chức sắc, nhà tu hành</a:t>
            </a:r>
          </a:p>
          <a:p>
            <a:pPr algn="ctr">
              <a:spcAft>
                <a:spcPts val="600"/>
              </a:spcAft>
              <a:buClr>
                <a:schemeClr val="dk1"/>
              </a:buClr>
              <a:buSzPts val="1100"/>
            </a:pPr>
            <a:r>
              <a:rPr lang="en-US" sz="1200">
                <a:solidFill>
                  <a:srgbClr val="242424"/>
                </a:solidFill>
                <a:latin typeface="+mn-lt"/>
                <a:ea typeface="Roboto"/>
                <a:cs typeface="Roboto"/>
                <a:sym typeface="Roboto"/>
              </a:rPr>
              <a:t>(tăng 19,2% so với năm 2016)</a:t>
            </a:r>
          </a:p>
        </p:txBody>
      </p:sp>
      <p:cxnSp>
        <p:nvCxnSpPr>
          <p:cNvPr id="18" name="Google Shape;2091;p29">
            <a:extLst>
              <a:ext uri="{FF2B5EF4-FFF2-40B4-BE49-F238E27FC236}">
                <a16:creationId xmlns:a16="http://schemas.microsoft.com/office/drawing/2014/main" id="{0BFBA449-67A3-4E35-810D-B430179FD97D}"/>
              </a:ext>
            </a:extLst>
          </p:cNvPr>
          <p:cNvCxnSpPr>
            <a:cxnSpLocks/>
            <a:stCxn id="6" idx="2"/>
            <a:endCxn id="7" idx="0"/>
          </p:cNvCxnSpPr>
          <p:nvPr/>
        </p:nvCxnSpPr>
        <p:spPr>
          <a:xfrm rot="5400000">
            <a:off x="1967039" y="2972234"/>
            <a:ext cx="312254" cy="1097782"/>
          </a:xfrm>
          <a:prstGeom prst="bentConnector3">
            <a:avLst>
              <a:gd name="adj1" fmla="val 50000"/>
            </a:avLst>
          </a:prstGeom>
          <a:noFill/>
          <a:ln w="9525" cap="flat" cmpd="sng">
            <a:solidFill>
              <a:schemeClr val="accent5">
                <a:lumMod val="75000"/>
              </a:schemeClr>
            </a:solidFill>
            <a:prstDash val="solid"/>
            <a:round/>
            <a:headEnd type="none" w="med" len="med"/>
            <a:tailEnd type="triangle" w="med" len="med"/>
          </a:ln>
        </p:spPr>
      </p:cxnSp>
      <p:cxnSp>
        <p:nvCxnSpPr>
          <p:cNvPr id="26" name="Google Shape;2091;p29">
            <a:extLst>
              <a:ext uri="{FF2B5EF4-FFF2-40B4-BE49-F238E27FC236}">
                <a16:creationId xmlns:a16="http://schemas.microsoft.com/office/drawing/2014/main" id="{0D618DCC-4B5A-42A1-9BEA-4E4F1986CC79}"/>
              </a:ext>
            </a:extLst>
          </p:cNvPr>
          <p:cNvCxnSpPr>
            <a:cxnSpLocks/>
            <a:stCxn id="6" idx="2"/>
            <a:endCxn id="9" idx="0"/>
          </p:cNvCxnSpPr>
          <p:nvPr/>
        </p:nvCxnSpPr>
        <p:spPr>
          <a:xfrm rot="16200000" flipH="1">
            <a:off x="3269853" y="2767202"/>
            <a:ext cx="312254" cy="1507846"/>
          </a:xfrm>
          <a:prstGeom prst="bentConnector3">
            <a:avLst>
              <a:gd name="adj1" fmla="val 50000"/>
            </a:avLst>
          </a:prstGeom>
          <a:noFill/>
          <a:ln w="9525" cap="flat" cmpd="sng">
            <a:solidFill>
              <a:schemeClr val="accent5">
                <a:lumMod val="75000"/>
              </a:schemeClr>
            </a:solidFill>
            <a:prstDash val="solid"/>
            <a:round/>
            <a:headEnd type="none" w="med" len="med"/>
            <a:tailEnd type="triangle" w="med" len="med"/>
          </a:ln>
        </p:spPr>
      </p:cxnSp>
      <p:cxnSp>
        <p:nvCxnSpPr>
          <p:cNvPr id="46" name="Straight Arrow Connector 45">
            <a:extLst>
              <a:ext uri="{FF2B5EF4-FFF2-40B4-BE49-F238E27FC236}">
                <a16:creationId xmlns:a16="http://schemas.microsoft.com/office/drawing/2014/main" id="{37EF53C9-EA23-4A71-868F-D8B08E49F4D4}"/>
              </a:ext>
            </a:extLst>
          </p:cNvPr>
          <p:cNvCxnSpPr>
            <a:cxnSpLocks/>
            <a:stCxn id="12" idx="2"/>
            <a:endCxn id="5" idx="0"/>
          </p:cNvCxnSpPr>
          <p:nvPr/>
        </p:nvCxnSpPr>
        <p:spPr>
          <a:xfrm>
            <a:off x="2672057" y="2174983"/>
            <a:ext cx="2368" cy="237176"/>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9" name="Picture 88">
            <a:extLst>
              <a:ext uri="{FF2B5EF4-FFF2-40B4-BE49-F238E27FC236}">
                <a16:creationId xmlns:a16="http://schemas.microsoft.com/office/drawing/2014/main" id="{1EFFAA9F-0D18-4667-AB4B-1BE543B40FB7}"/>
              </a:ext>
            </a:extLst>
          </p:cNvPr>
          <p:cNvPicPr>
            <a:picLocks noChangeAspect="1"/>
          </p:cNvPicPr>
          <p:nvPr/>
        </p:nvPicPr>
        <p:blipFill>
          <a:blip r:embed="rId4"/>
          <a:stretch>
            <a:fillRect/>
          </a:stretch>
        </p:blipFill>
        <p:spPr>
          <a:xfrm>
            <a:off x="8133184" y="3526971"/>
            <a:ext cx="338209" cy="922910"/>
          </a:xfrm>
          <a:prstGeom prst="rect">
            <a:avLst/>
          </a:prstGeom>
        </p:spPr>
      </p:pic>
    </p:spTree>
    <p:extLst>
      <p:ext uri="{BB962C8B-B14F-4D97-AF65-F5344CB8AC3E}">
        <p14:creationId xmlns:p14="http://schemas.microsoft.com/office/powerpoint/2010/main" val="108869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blip>
          <a:srcRect/>
          <a:stretch>
            <a:fillRect/>
          </a:stretch>
        </a:blipFill>
        <a:effectLst/>
      </p:bgPr>
    </p:bg>
    <p:spTree>
      <p:nvGrpSpPr>
        <p:cNvPr id="1" name="Shape 2097"/>
        <p:cNvGrpSpPr/>
        <p:nvPr/>
      </p:nvGrpSpPr>
      <p:grpSpPr>
        <a:xfrm>
          <a:off x="0" y="0"/>
          <a:ext cx="0" cy="0"/>
          <a:chOff x="0" y="0"/>
          <a:chExt cx="0" cy="0"/>
        </a:xfrm>
      </p:grpSpPr>
      <p:sp>
        <p:nvSpPr>
          <p:cNvPr id="2100" name="Google Shape;2100;p30"/>
          <p:cNvSpPr/>
          <p:nvPr/>
        </p:nvSpPr>
        <p:spPr>
          <a:xfrm>
            <a:off x="5575450" y="3276323"/>
            <a:ext cx="3120600" cy="423900"/>
          </a:xfrm>
          <a:prstGeom prst="roundRect">
            <a:avLst>
              <a:gd name="adj" fmla="val 0"/>
            </a:avLst>
          </a:prstGeom>
          <a:solidFill>
            <a:schemeClr val="accent5">
              <a:lumMod val="60000"/>
              <a:lumOff val="40000"/>
            </a:schemeClr>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a:solidFill>
                  <a:schemeClr val="dk1"/>
                </a:solidFill>
                <a:latin typeface="+mj-lt"/>
                <a:ea typeface="Fira Sans Extra Condensed SemiBold"/>
                <a:cs typeface="Fira Sans Extra Condensed SemiBold"/>
                <a:sym typeface="Fira Sans Extra Condensed SemiBold"/>
              </a:rPr>
              <a:t>Xếp hạng di tích cấp quốc gia</a:t>
            </a:r>
            <a:endParaRPr>
              <a:solidFill>
                <a:schemeClr val="dk1"/>
              </a:solidFill>
              <a:latin typeface="+mj-lt"/>
              <a:ea typeface="Fira Sans Extra Condensed SemiBold"/>
              <a:cs typeface="Fira Sans Extra Condensed SemiBold"/>
              <a:sym typeface="Fira Sans Extra Condensed SemiBold"/>
            </a:endParaRPr>
          </a:p>
        </p:txBody>
      </p:sp>
      <p:sp>
        <p:nvSpPr>
          <p:cNvPr id="2101" name="Google Shape;2101;p30"/>
          <p:cNvSpPr txBox="1"/>
          <p:nvPr/>
        </p:nvSpPr>
        <p:spPr>
          <a:xfrm>
            <a:off x="5575725" y="3782548"/>
            <a:ext cx="3120600" cy="572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925</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cơ sở</a:t>
            </a:r>
          </a:p>
        </p:txBody>
      </p:sp>
      <p:sp>
        <p:nvSpPr>
          <p:cNvPr id="2102" name="Google Shape;2102;p30"/>
          <p:cNvSpPr/>
          <p:nvPr/>
        </p:nvSpPr>
        <p:spPr>
          <a:xfrm>
            <a:off x="5575625" y="1849750"/>
            <a:ext cx="3120600" cy="573087"/>
          </a:xfrm>
          <a:prstGeom prst="roundRect">
            <a:avLst>
              <a:gd name="adj" fmla="val 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a:solidFill>
                  <a:schemeClr val="dk1"/>
                </a:solidFill>
                <a:latin typeface="+mj-lt"/>
                <a:ea typeface="Fira Sans Extra Condensed SemiBold"/>
                <a:cs typeface="Fira Sans Extra Condensed SemiBold"/>
                <a:sym typeface="Fira Sans Extra Condensed SemiBold"/>
              </a:rPr>
              <a:t>Xếp hạng di tích lịch sử cấp tỉnh/thành phố</a:t>
            </a:r>
            <a:endParaRPr>
              <a:solidFill>
                <a:schemeClr val="dk1"/>
              </a:solidFill>
              <a:latin typeface="+mj-lt"/>
              <a:ea typeface="Fira Sans Extra Condensed SemiBold"/>
              <a:cs typeface="Fira Sans Extra Condensed SemiBold"/>
              <a:sym typeface="Fira Sans Extra Condensed SemiBold"/>
            </a:endParaRPr>
          </a:p>
        </p:txBody>
      </p:sp>
      <p:sp>
        <p:nvSpPr>
          <p:cNvPr id="2103" name="Google Shape;2103;p30"/>
          <p:cNvSpPr txBox="1"/>
          <p:nvPr/>
        </p:nvSpPr>
        <p:spPr>
          <a:xfrm>
            <a:off x="5575439" y="2500486"/>
            <a:ext cx="3120600" cy="572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2,4</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 cơ sở</a:t>
            </a:r>
          </a:p>
        </p:txBody>
      </p:sp>
      <p:cxnSp>
        <p:nvCxnSpPr>
          <p:cNvPr id="2264" name="Google Shape;2264;p30"/>
          <p:cNvCxnSpPr>
            <a:cxnSpLocks/>
            <a:stCxn id="194" idx="3"/>
            <a:endCxn id="2102" idx="1"/>
          </p:cNvCxnSpPr>
          <p:nvPr/>
        </p:nvCxnSpPr>
        <p:spPr>
          <a:xfrm flipV="1">
            <a:off x="4745242" y="2136294"/>
            <a:ext cx="830383" cy="793743"/>
          </a:xfrm>
          <a:prstGeom prst="bentConnector3">
            <a:avLst>
              <a:gd name="adj1" fmla="val 50000"/>
            </a:avLst>
          </a:prstGeom>
          <a:noFill/>
          <a:ln w="9525" cap="flat" cmpd="sng">
            <a:solidFill>
              <a:schemeClr val="accent6">
                <a:lumMod val="50000"/>
              </a:schemeClr>
            </a:solidFill>
            <a:prstDash val="solid"/>
            <a:round/>
            <a:headEnd type="none" w="med" len="med"/>
            <a:tailEnd type="triangle" w="med" len="med"/>
          </a:ln>
        </p:spPr>
      </p:cxnSp>
      <p:cxnSp>
        <p:nvCxnSpPr>
          <p:cNvPr id="2265" name="Google Shape;2265;p30"/>
          <p:cNvCxnSpPr>
            <a:cxnSpLocks/>
            <a:stCxn id="194" idx="3"/>
            <a:endCxn id="2100" idx="1"/>
          </p:cNvCxnSpPr>
          <p:nvPr/>
        </p:nvCxnSpPr>
        <p:spPr>
          <a:xfrm>
            <a:off x="4745242" y="2930037"/>
            <a:ext cx="830208" cy="558236"/>
          </a:xfrm>
          <a:prstGeom prst="bentConnector3">
            <a:avLst>
              <a:gd name="adj1" fmla="val 50000"/>
            </a:avLst>
          </a:prstGeom>
          <a:noFill/>
          <a:ln w="9525" cap="flat" cmpd="sng">
            <a:solidFill>
              <a:schemeClr val="accent6">
                <a:lumMod val="50000"/>
              </a:schemeClr>
            </a:solidFill>
            <a:prstDash val="solid"/>
            <a:round/>
            <a:headEnd type="none" w="med" len="med"/>
            <a:tailEnd type="triangle" w="med" len="med"/>
          </a:ln>
        </p:spPr>
      </p:cxnSp>
      <p:sp>
        <p:nvSpPr>
          <p:cNvPr id="173" name="Title 4">
            <a:extLst>
              <a:ext uri="{FF2B5EF4-FFF2-40B4-BE49-F238E27FC236}">
                <a16:creationId xmlns:a16="http://schemas.microsoft.com/office/drawing/2014/main" id="{5EE74DEC-E11C-4755-B80B-CEDE470916CF}"/>
              </a:ext>
            </a:extLst>
          </p:cNvPr>
          <p:cNvSpPr>
            <a:spLocks noGrp="1"/>
          </p:cNvSpPr>
          <p:nvPr>
            <p:ph type="title"/>
          </p:nvPr>
        </p:nvSpPr>
        <p:spPr>
          <a:xfrm>
            <a:off x="457200" y="411163"/>
            <a:ext cx="8239125" cy="573087"/>
          </a:xfrm>
          <a:solidFill>
            <a:srgbClr val="FFD401"/>
          </a:solidFill>
        </p:spPr>
        <p:txBody>
          <a:bodyPr/>
          <a:lstStyle/>
          <a:p>
            <a:r>
              <a:rPr lang="de-DE">
                <a:effectLst/>
                <a:ea typeface="Times New Roman" panose="02020603050405020304" pitchFamily="18" charset="0"/>
              </a:rPr>
              <a:t>CƠ SỞ TÔN GIÁO</a:t>
            </a:r>
            <a:endParaRPr lang="en-US"/>
          </a:p>
        </p:txBody>
      </p:sp>
      <p:sp>
        <p:nvSpPr>
          <p:cNvPr id="183" name="Google Shape;1629;p27">
            <a:extLst>
              <a:ext uri="{FF2B5EF4-FFF2-40B4-BE49-F238E27FC236}">
                <a16:creationId xmlns:a16="http://schemas.microsoft.com/office/drawing/2014/main" id="{E384EEBC-AF7B-4FDD-BE3C-72061E3B82E4}"/>
              </a:ext>
            </a:extLst>
          </p:cNvPr>
          <p:cNvSpPr txBox="1"/>
          <p:nvPr/>
        </p:nvSpPr>
        <p:spPr>
          <a:xfrm>
            <a:off x="2391510" y="1371957"/>
            <a:ext cx="2353732" cy="464284"/>
          </a:xfrm>
          <a:prstGeom prst="rect">
            <a:avLst/>
          </a:prstGeom>
          <a:solidFill>
            <a:srgbClr val="FFD401"/>
          </a:solid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28,5</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 cơ sở</a:t>
            </a:r>
          </a:p>
        </p:txBody>
      </p:sp>
      <p:sp>
        <p:nvSpPr>
          <p:cNvPr id="193" name="Google Shape;1629;p27">
            <a:extLst>
              <a:ext uri="{FF2B5EF4-FFF2-40B4-BE49-F238E27FC236}">
                <a16:creationId xmlns:a16="http://schemas.microsoft.com/office/drawing/2014/main" id="{C082F76F-A0B1-4840-867C-6921F548CBF9}"/>
              </a:ext>
            </a:extLst>
          </p:cNvPr>
          <p:cNvSpPr txBox="1"/>
          <p:nvPr/>
        </p:nvSpPr>
        <p:spPr>
          <a:xfrm>
            <a:off x="2391510" y="1994708"/>
            <a:ext cx="2353732" cy="464284"/>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a:solidFill>
                  <a:srgbClr val="242424"/>
                </a:solidFill>
                <a:latin typeface="+mn-lt"/>
                <a:ea typeface="Roboto"/>
                <a:cs typeface="Roboto"/>
                <a:sym typeface="Roboto"/>
              </a:rPr>
              <a:t>88,2%</a:t>
            </a:r>
            <a:r>
              <a:rPr lang="vi-VN">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chưa được xếp hạng</a:t>
            </a:r>
          </a:p>
        </p:txBody>
      </p:sp>
      <p:sp>
        <p:nvSpPr>
          <p:cNvPr id="194" name="Google Shape;1629;p27">
            <a:extLst>
              <a:ext uri="{FF2B5EF4-FFF2-40B4-BE49-F238E27FC236}">
                <a16:creationId xmlns:a16="http://schemas.microsoft.com/office/drawing/2014/main" id="{17CA1E08-E0A9-44E2-A1F3-DD8693F2946A}"/>
              </a:ext>
            </a:extLst>
          </p:cNvPr>
          <p:cNvSpPr txBox="1"/>
          <p:nvPr/>
        </p:nvSpPr>
        <p:spPr>
          <a:xfrm>
            <a:off x="2391510" y="2617459"/>
            <a:ext cx="2353732" cy="625156"/>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a:solidFill>
                  <a:srgbClr val="242424"/>
                </a:solidFill>
                <a:latin typeface="+mn-lt"/>
                <a:ea typeface="Roboto"/>
                <a:cs typeface="Roboto"/>
                <a:sym typeface="Roboto"/>
              </a:rPr>
              <a:t>11,8%</a:t>
            </a:r>
            <a:r>
              <a:rPr lang="vi-VN">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được xếp hạng</a:t>
            </a:r>
            <a:br>
              <a:rPr lang="en-US" sz="1200">
                <a:solidFill>
                  <a:srgbClr val="242424"/>
                </a:solidFill>
                <a:latin typeface="+mn-lt"/>
                <a:ea typeface="Roboto"/>
                <a:cs typeface="Roboto"/>
                <a:sym typeface="Roboto"/>
              </a:rPr>
            </a:br>
            <a:r>
              <a:rPr lang="en-US" sz="1200">
                <a:solidFill>
                  <a:srgbClr val="242424"/>
                </a:solidFill>
                <a:latin typeface="+mn-lt"/>
                <a:ea typeface="Roboto"/>
                <a:cs typeface="Roboto"/>
                <a:sym typeface="Roboto"/>
              </a:rPr>
              <a:t>di tích lịch sử</a:t>
            </a:r>
          </a:p>
        </p:txBody>
      </p:sp>
      <p:pic>
        <p:nvPicPr>
          <p:cNvPr id="33" name="Picture 32" descr="A picture containing building, tower&#10;&#10;Description automatically generated">
            <a:extLst>
              <a:ext uri="{FF2B5EF4-FFF2-40B4-BE49-F238E27FC236}">
                <a16:creationId xmlns:a16="http://schemas.microsoft.com/office/drawing/2014/main" id="{3CB30E72-3F31-4479-A95C-13C041D6A05D}"/>
              </a:ext>
            </a:extLst>
          </p:cNvPr>
          <p:cNvPicPr>
            <a:picLocks noChangeAspect="1"/>
          </p:cNvPicPr>
          <p:nvPr/>
        </p:nvPicPr>
        <p:blipFill>
          <a:blip r:embed="rId4"/>
          <a:stretch>
            <a:fillRect/>
          </a:stretch>
        </p:blipFill>
        <p:spPr>
          <a:xfrm>
            <a:off x="413566" y="1460493"/>
            <a:ext cx="1815830" cy="1815830"/>
          </a:xfrm>
          <a:prstGeom prst="rect">
            <a:avLst/>
          </a:prstGeom>
        </p:spPr>
      </p:pic>
    </p:spTree>
    <p:extLst>
      <p:ext uri="{BB962C8B-B14F-4D97-AF65-F5344CB8AC3E}">
        <p14:creationId xmlns:p14="http://schemas.microsoft.com/office/powerpoint/2010/main" val="2407569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blip>
          <a:srcRect/>
          <a:stretch>
            <a:fillRect/>
          </a:stretch>
        </a:blipFill>
        <a:effectLst/>
      </p:bgPr>
    </p:bg>
    <p:spTree>
      <p:nvGrpSpPr>
        <p:cNvPr id="1" name="Shape 1404"/>
        <p:cNvGrpSpPr/>
        <p:nvPr/>
      </p:nvGrpSpPr>
      <p:grpSpPr>
        <a:xfrm>
          <a:off x="0" y="0"/>
          <a:ext cx="0" cy="0"/>
          <a:chOff x="0" y="0"/>
          <a:chExt cx="0" cy="0"/>
        </a:xfrm>
      </p:grpSpPr>
      <p:sp>
        <p:nvSpPr>
          <p:cNvPr id="1406" name="Google Shape;1406;p24"/>
          <p:cNvSpPr/>
          <p:nvPr/>
        </p:nvSpPr>
        <p:spPr>
          <a:xfrm>
            <a:off x="458226" y="1891580"/>
            <a:ext cx="1781100" cy="572700"/>
          </a:xfrm>
          <a:prstGeom prst="roundRect">
            <a:avLst>
              <a:gd name="adj" fmla="val 0"/>
            </a:avLst>
          </a:prstGeom>
          <a:solidFill>
            <a:schemeClr val="bg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18,3</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 cơ sở</a:t>
            </a:r>
          </a:p>
        </p:txBody>
      </p:sp>
      <p:sp>
        <p:nvSpPr>
          <p:cNvPr id="1407" name="Google Shape;1407;p24"/>
          <p:cNvSpPr/>
          <p:nvPr/>
        </p:nvSpPr>
        <p:spPr>
          <a:xfrm>
            <a:off x="6915000" y="1891576"/>
            <a:ext cx="1781100" cy="572700"/>
          </a:xfrm>
          <a:prstGeom prst="roundRect">
            <a:avLst>
              <a:gd name="adj" fmla="val 0"/>
            </a:avLst>
          </a:prstGeom>
          <a:solidFill>
            <a:schemeClr val="bg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1,9 </a:t>
            </a:r>
            <a:r>
              <a:rPr lang="en-US" sz="1200">
                <a:solidFill>
                  <a:srgbClr val="242424"/>
                </a:solidFill>
                <a:latin typeface="+mn-lt"/>
                <a:ea typeface="Roboto"/>
                <a:cs typeface="Roboto"/>
                <a:sym typeface="Roboto"/>
              </a:rPr>
              <a:t>nghìn</a:t>
            </a:r>
            <a:r>
              <a:rPr lang="vi-VN" sz="12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cơ sở</a:t>
            </a:r>
          </a:p>
        </p:txBody>
      </p:sp>
      <p:sp>
        <p:nvSpPr>
          <p:cNvPr id="1408" name="Google Shape;1408;p24"/>
          <p:cNvSpPr/>
          <p:nvPr/>
        </p:nvSpPr>
        <p:spPr>
          <a:xfrm>
            <a:off x="4834457" y="1891585"/>
            <a:ext cx="1781100" cy="572700"/>
          </a:xfrm>
          <a:prstGeom prst="roundRect">
            <a:avLst>
              <a:gd name="adj" fmla="val 0"/>
            </a:avLst>
          </a:prstGeom>
          <a:solidFill>
            <a:schemeClr val="bg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4,8</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 cơ sở</a:t>
            </a:r>
          </a:p>
        </p:txBody>
      </p:sp>
      <p:sp>
        <p:nvSpPr>
          <p:cNvPr id="1409" name="Google Shape;1409;p24"/>
          <p:cNvSpPr/>
          <p:nvPr/>
        </p:nvSpPr>
        <p:spPr>
          <a:xfrm>
            <a:off x="2694926" y="1891585"/>
            <a:ext cx="1781100" cy="572700"/>
          </a:xfrm>
          <a:prstGeom prst="roundRect">
            <a:avLst>
              <a:gd name="adj" fmla="val 0"/>
            </a:avLst>
          </a:prstGeom>
          <a:solidFill>
            <a:schemeClr val="bg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11,6</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 cơ sở</a:t>
            </a:r>
          </a:p>
        </p:txBody>
      </p:sp>
      <p:sp>
        <p:nvSpPr>
          <p:cNvPr id="1410" name="Google Shape;1410;p24"/>
          <p:cNvSpPr/>
          <p:nvPr/>
        </p:nvSpPr>
        <p:spPr>
          <a:xfrm>
            <a:off x="458226" y="1289305"/>
            <a:ext cx="1781100" cy="528300"/>
          </a:xfrm>
          <a:prstGeom prst="roundRect">
            <a:avLst>
              <a:gd name="adj" fmla="val 0"/>
            </a:avLst>
          </a:prstGeom>
          <a:solidFill>
            <a:srgbClr val="FFD40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vi-VN" sz="1600">
                <a:solidFill>
                  <a:schemeClr val="dk1"/>
                </a:solidFill>
                <a:latin typeface="+mn-lt"/>
                <a:ea typeface="Fira Sans Extra Condensed SemiBold"/>
                <a:cs typeface="Fira Sans Extra Condensed SemiBold"/>
                <a:sym typeface="Fira Sans Extra Condensed SemiBold"/>
              </a:rPr>
              <a:t>Cơ</a:t>
            </a:r>
            <a:r>
              <a:rPr lang="en" sz="1600">
                <a:solidFill>
                  <a:schemeClr val="dk1"/>
                </a:solidFill>
                <a:latin typeface="+mn-lt"/>
                <a:ea typeface="Fira Sans Extra Condensed SemiBold"/>
                <a:cs typeface="Fira Sans Extra Condensed SemiBold"/>
                <a:sym typeface="Fira Sans Extra Condensed SemiBold"/>
              </a:rPr>
              <a:t> sở</a:t>
            </a:r>
            <a:br>
              <a:rPr lang="en" sz="1600">
                <a:solidFill>
                  <a:schemeClr val="dk1"/>
                </a:solidFill>
                <a:latin typeface="+mn-lt"/>
                <a:ea typeface="Fira Sans Extra Condensed SemiBold"/>
                <a:cs typeface="Fira Sans Extra Condensed SemiBold"/>
                <a:sym typeface="Fira Sans Extra Condensed SemiBold"/>
              </a:rPr>
            </a:br>
            <a:r>
              <a:rPr lang="en" sz="1600">
                <a:solidFill>
                  <a:schemeClr val="dk1"/>
                </a:solidFill>
                <a:latin typeface="+mn-lt"/>
                <a:ea typeface="Fira Sans Extra Condensed SemiBold"/>
                <a:cs typeface="Fira Sans Extra Condensed SemiBold"/>
                <a:sym typeface="Fira Sans Extra Condensed SemiBold"/>
              </a:rPr>
              <a:t>tín ngưỡng</a:t>
            </a:r>
            <a:endParaRPr sz="1600">
              <a:solidFill>
                <a:schemeClr val="dk1"/>
              </a:solidFill>
              <a:latin typeface="+mn-lt"/>
              <a:ea typeface="Fira Sans Extra Condensed SemiBold"/>
              <a:cs typeface="Fira Sans Extra Condensed SemiBold"/>
              <a:sym typeface="Fira Sans Extra Condensed SemiBold"/>
            </a:endParaRPr>
          </a:p>
        </p:txBody>
      </p:sp>
      <p:sp>
        <p:nvSpPr>
          <p:cNvPr id="1411" name="Google Shape;1411;p24"/>
          <p:cNvSpPr/>
          <p:nvPr/>
        </p:nvSpPr>
        <p:spPr>
          <a:xfrm>
            <a:off x="6914977" y="1289293"/>
            <a:ext cx="1781100" cy="528300"/>
          </a:xfrm>
          <a:prstGeom prst="roundRect">
            <a:avLst>
              <a:gd name="adj" fmla="val 0"/>
            </a:avLst>
          </a:prstGeom>
          <a:solidFill>
            <a:srgbClr val="00B0F0"/>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lgn="ctr">
              <a:buSzPts val="1100"/>
            </a:pPr>
            <a:r>
              <a:rPr lang="en-GB">
                <a:solidFill>
                  <a:schemeClr val="dk1"/>
                </a:solidFill>
                <a:ea typeface="Fira Sans Extra Condensed"/>
                <a:cs typeface="Fira Sans Extra Condensed"/>
                <a:sym typeface="Fira Sans Extra Condensed"/>
              </a:rPr>
              <a:t>Xếp hạng di tích cấp quốc gia</a:t>
            </a:r>
            <a:endParaRPr>
              <a:solidFill>
                <a:schemeClr val="dk1"/>
              </a:solidFill>
              <a:latin typeface="+mj-lt"/>
              <a:ea typeface="Fira Sans Extra Condensed SemiBold"/>
              <a:cs typeface="Fira Sans Extra Condensed SemiBold"/>
              <a:sym typeface="Fira Sans Extra Condensed SemiBold"/>
            </a:endParaRPr>
          </a:p>
        </p:txBody>
      </p:sp>
      <p:sp>
        <p:nvSpPr>
          <p:cNvPr id="1412" name="Google Shape;1412;p24"/>
          <p:cNvSpPr/>
          <p:nvPr/>
        </p:nvSpPr>
        <p:spPr>
          <a:xfrm>
            <a:off x="4834439" y="1289305"/>
            <a:ext cx="1781100" cy="528300"/>
          </a:xfrm>
          <a:prstGeom prst="roundRect">
            <a:avLst>
              <a:gd name="adj" fmla="val 0"/>
            </a:avLst>
          </a:prstGeom>
          <a:solidFill>
            <a:srgbClr val="13B39D"/>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lvl="0" algn="ctr">
              <a:buSzPts val="1100"/>
            </a:pPr>
            <a:r>
              <a:rPr lang="en">
                <a:solidFill>
                  <a:schemeClr val="dk1"/>
                </a:solidFill>
                <a:ea typeface="Fira Sans Extra Condensed SemiBold"/>
                <a:cs typeface="Fira Sans Extra Condensed SemiBold"/>
                <a:sym typeface="Fira Sans Extra Condensed SemiBold"/>
              </a:rPr>
              <a:t>Xếp hạng di tích cấp tỉnh/thành phố</a:t>
            </a:r>
            <a:endParaRPr>
              <a:solidFill>
                <a:schemeClr val="dk1"/>
              </a:solidFill>
              <a:latin typeface="+mj-lt"/>
              <a:ea typeface="Fira Sans Extra Condensed SemiBold"/>
              <a:cs typeface="Fira Sans Extra Condensed SemiBold"/>
              <a:sym typeface="Fira Sans Extra Condensed SemiBold"/>
            </a:endParaRPr>
          </a:p>
        </p:txBody>
      </p:sp>
      <p:sp>
        <p:nvSpPr>
          <p:cNvPr id="1413" name="Google Shape;1413;p24"/>
          <p:cNvSpPr/>
          <p:nvPr/>
        </p:nvSpPr>
        <p:spPr>
          <a:xfrm>
            <a:off x="2694914" y="1289305"/>
            <a:ext cx="1781100" cy="528300"/>
          </a:xfrm>
          <a:prstGeom prst="roundRect">
            <a:avLst>
              <a:gd name="adj" fmla="val 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Chưa xếp hạng</a:t>
            </a:r>
            <a:endParaRPr sz="1600">
              <a:solidFill>
                <a:schemeClr val="dk1"/>
              </a:solidFill>
              <a:latin typeface="+mj-lt"/>
              <a:ea typeface="Fira Sans Extra Condensed SemiBold"/>
              <a:cs typeface="Fira Sans Extra Condensed SemiBold"/>
              <a:sym typeface="Fira Sans Extra Condensed SemiBold"/>
            </a:endParaRPr>
          </a:p>
        </p:txBody>
      </p:sp>
      <p:sp>
        <p:nvSpPr>
          <p:cNvPr id="1415" name="Google Shape;1415;p24"/>
          <p:cNvSpPr/>
          <p:nvPr/>
        </p:nvSpPr>
        <p:spPr>
          <a:xfrm>
            <a:off x="3204913" y="3781405"/>
            <a:ext cx="761125" cy="528300"/>
          </a:xfrm>
          <a:prstGeom prst="roundRect">
            <a:avLst>
              <a:gd name="adj" fmla="val 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63,2%</a:t>
            </a:r>
            <a:endParaRPr sz="1600">
              <a:solidFill>
                <a:schemeClr val="dk1"/>
              </a:solidFill>
              <a:latin typeface="+mj-lt"/>
              <a:ea typeface="Fira Sans Extra Condensed SemiBold"/>
              <a:cs typeface="Fira Sans Extra Condensed SemiBold"/>
              <a:sym typeface="Fira Sans Extra Condensed SemiBold"/>
            </a:endParaRPr>
          </a:p>
        </p:txBody>
      </p:sp>
      <p:cxnSp>
        <p:nvCxnSpPr>
          <p:cNvPr id="1418" name="Google Shape;1418;p24"/>
          <p:cNvCxnSpPr/>
          <p:nvPr/>
        </p:nvCxnSpPr>
        <p:spPr>
          <a:xfrm>
            <a:off x="472651" y="3236830"/>
            <a:ext cx="8208300" cy="600"/>
          </a:xfrm>
          <a:prstGeom prst="bentConnector3">
            <a:avLst>
              <a:gd name="adj1" fmla="val 50000"/>
            </a:avLst>
          </a:prstGeom>
          <a:noFill/>
          <a:ln w="9525" cap="flat" cmpd="sng">
            <a:solidFill>
              <a:schemeClr val="accent6">
                <a:lumMod val="50000"/>
              </a:schemeClr>
            </a:solidFill>
            <a:prstDash val="solid"/>
            <a:round/>
            <a:headEnd type="none" w="med" len="med"/>
            <a:tailEnd type="triangle" w="med" len="med"/>
          </a:ln>
        </p:spPr>
      </p:cxnSp>
      <p:sp>
        <p:nvSpPr>
          <p:cNvPr id="1419" name="Google Shape;1419;p24"/>
          <p:cNvSpPr/>
          <p:nvPr/>
        </p:nvSpPr>
        <p:spPr>
          <a:xfrm>
            <a:off x="1289826" y="3178180"/>
            <a:ext cx="117900" cy="1179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4"/>
          <p:cNvSpPr/>
          <p:nvPr/>
        </p:nvSpPr>
        <p:spPr>
          <a:xfrm>
            <a:off x="5666051" y="3178180"/>
            <a:ext cx="117900" cy="1179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4"/>
          <p:cNvSpPr/>
          <p:nvPr/>
        </p:nvSpPr>
        <p:spPr>
          <a:xfrm>
            <a:off x="7746601" y="3178180"/>
            <a:ext cx="117900" cy="1179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22" name="Google Shape;1422;p24"/>
          <p:cNvCxnSpPr>
            <a:stCxn id="1406" idx="2"/>
            <a:endCxn id="1419" idx="0"/>
          </p:cNvCxnSpPr>
          <p:nvPr/>
        </p:nvCxnSpPr>
        <p:spPr>
          <a:xfrm rot="-5400000" flipH="1">
            <a:off x="992076" y="2820980"/>
            <a:ext cx="714000" cy="600"/>
          </a:xfrm>
          <a:prstGeom prst="bentConnector3">
            <a:avLst>
              <a:gd name="adj1" fmla="val 49994"/>
            </a:avLst>
          </a:prstGeom>
          <a:noFill/>
          <a:ln w="9525" cap="flat" cmpd="sng">
            <a:solidFill>
              <a:schemeClr val="dk2"/>
            </a:solidFill>
            <a:prstDash val="solid"/>
            <a:round/>
            <a:headEnd type="none" w="med" len="med"/>
            <a:tailEnd type="none" w="med" len="med"/>
          </a:ln>
        </p:spPr>
      </p:cxnSp>
      <p:sp>
        <p:nvSpPr>
          <p:cNvPr id="1424" name="Google Shape;1424;p24"/>
          <p:cNvSpPr/>
          <p:nvPr/>
        </p:nvSpPr>
        <p:spPr>
          <a:xfrm>
            <a:off x="3526514" y="3178180"/>
            <a:ext cx="117900" cy="1179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25" name="Google Shape;1425;p24"/>
          <p:cNvCxnSpPr>
            <a:stCxn id="1409" idx="2"/>
            <a:endCxn id="1424" idx="0"/>
          </p:cNvCxnSpPr>
          <p:nvPr/>
        </p:nvCxnSpPr>
        <p:spPr>
          <a:xfrm rot="-5400000" flipH="1">
            <a:off x="3228776" y="2820985"/>
            <a:ext cx="714000" cy="600"/>
          </a:xfrm>
          <a:prstGeom prst="bentConnector3">
            <a:avLst>
              <a:gd name="adj1" fmla="val 49994"/>
            </a:avLst>
          </a:prstGeom>
          <a:noFill/>
          <a:ln w="9525" cap="flat" cmpd="sng">
            <a:solidFill>
              <a:schemeClr val="lt2"/>
            </a:solidFill>
            <a:prstDash val="solid"/>
            <a:round/>
            <a:headEnd type="none" w="med" len="med"/>
            <a:tailEnd type="none" w="med" len="med"/>
          </a:ln>
        </p:spPr>
      </p:cxnSp>
      <p:cxnSp>
        <p:nvCxnSpPr>
          <p:cNvPr id="1426" name="Google Shape;1426;p24"/>
          <p:cNvCxnSpPr>
            <a:cxnSpLocks/>
            <a:stCxn id="1424" idx="2"/>
            <a:endCxn id="1415" idx="0"/>
          </p:cNvCxnSpPr>
          <p:nvPr/>
        </p:nvCxnSpPr>
        <p:spPr>
          <a:xfrm rot="16200000" flipH="1">
            <a:off x="3342808" y="3538736"/>
            <a:ext cx="485325" cy="12"/>
          </a:xfrm>
          <a:prstGeom prst="bentConnector3">
            <a:avLst>
              <a:gd name="adj1" fmla="val 50000"/>
            </a:avLst>
          </a:prstGeom>
          <a:noFill/>
          <a:ln w="9525" cap="flat" cmpd="sng">
            <a:solidFill>
              <a:schemeClr val="lt2"/>
            </a:solidFill>
            <a:prstDash val="solid"/>
            <a:round/>
            <a:headEnd type="none" w="med" len="med"/>
            <a:tailEnd type="none" w="med" len="med"/>
          </a:ln>
        </p:spPr>
      </p:cxnSp>
      <p:cxnSp>
        <p:nvCxnSpPr>
          <p:cNvPr id="1427" name="Google Shape;1427;p24"/>
          <p:cNvCxnSpPr>
            <a:stCxn id="1420" idx="0"/>
            <a:endCxn id="1408" idx="2"/>
          </p:cNvCxnSpPr>
          <p:nvPr/>
        </p:nvCxnSpPr>
        <p:spPr>
          <a:xfrm rot="-5400000">
            <a:off x="5368301" y="2820880"/>
            <a:ext cx="714000" cy="600"/>
          </a:xfrm>
          <a:prstGeom prst="bentConnector3">
            <a:avLst>
              <a:gd name="adj1" fmla="val 49992"/>
            </a:avLst>
          </a:prstGeom>
          <a:noFill/>
          <a:ln w="9525" cap="flat" cmpd="sng">
            <a:solidFill>
              <a:schemeClr val="accent2"/>
            </a:solidFill>
            <a:prstDash val="solid"/>
            <a:round/>
            <a:headEnd type="none" w="med" len="med"/>
            <a:tailEnd type="none" w="med" len="med"/>
          </a:ln>
        </p:spPr>
      </p:cxnSp>
      <p:cxnSp>
        <p:nvCxnSpPr>
          <p:cNvPr id="1428" name="Google Shape;1428;p24"/>
          <p:cNvCxnSpPr>
            <a:cxnSpLocks/>
            <a:stCxn id="1420" idx="2"/>
          </p:cNvCxnSpPr>
          <p:nvPr/>
        </p:nvCxnSpPr>
        <p:spPr>
          <a:xfrm rot="-5400000" flipH="1">
            <a:off x="5482601" y="3538480"/>
            <a:ext cx="485400" cy="600"/>
          </a:xfrm>
          <a:prstGeom prst="bentConnector3">
            <a:avLst>
              <a:gd name="adj1" fmla="val 49992"/>
            </a:avLst>
          </a:prstGeom>
          <a:noFill/>
          <a:ln w="9525" cap="flat" cmpd="sng">
            <a:solidFill>
              <a:schemeClr val="accent2"/>
            </a:solidFill>
            <a:prstDash val="solid"/>
            <a:round/>
            <a:headEnd type="none" w="med" len="med"/>
            <a:tailEnd type="none" w="med" len="med"/>
          </a:ln>
        </p:spPr>
      </p:cxnSp>
      <p:cxnSp>
        <p:nvCxnSpPr>
          <p:cNvPr id="1429" name="Google Shape;1429;p24"/>
          <p:cNvCxnSpPr>
            <a:stCxn id="1407" idx="2"/>
            <a:endCxn id="1421" idx="0"/>
          </p:cNvCxnSpPr>
          <p:nvPr/>
        </p:nvCxnSpPr>
        <p:spPr>
          <a:xfrm rot="-5400000" flipH="1">
            <a:off x="7448850" y="2820976"/>
            <a:ext cx="714000" cy="600"/>
          </a:xfrm>
          <a:prstGeom prst="bentConnector3">
            <a:avLst>
              <a:gd name="adj1" fmla="val 49994"/>
            </a:avLst>
          </a:prstGeom>
          <a:noFill/>
          <a:ln w="9525" cap="flat" cmpd="sng">
            <a:solidFill>
              <a:schemeClr val="accent1"/>
            </a:solidFill>
            <a:prstDash val="solid"/>
            <a:round/>
            <a:headEnd type="none" w="med" len="med"/>
            <a:tailEnd type="none" w="med" len="med"/>
          </a:ln>
        </p:spPr>
      </p:cxnSp>
      <p:cxnSp>
        <p:nvCxnSpPr>
          <p:cNvPr id="1430" name="Google Shape;1430;p24"/>
          <p:cNvCxnSpPr>
            <a:cxnSpLocks/>
            <a:stCxn id="1421" idx="2"/>
          </p:cNvCxnSpPr>
          <p:nvPr/>
        </p:nvCxnSpPr>
        <p:spPr>
          <a:xfrm rot="-5400000" flipH="1">
            <a:off x="7563001" y="3538630"/>
            <a:ext cx="485700" cy="600"/>
          </a:xfrm>
          <a:prstGeom prst="bentConnector3">
            <a:avLst>
              <a:gd name="adj1" fmla="val 49992"/>
            </a:avLst>
          </a:prstGeom>
          <a:noFill/>
          <a:ln w="9525" cap="flat" cmpd="sng">
            <a:solidFill>
              <a:schemeClr val="accent1"/>
            </a:solidFill>
            <a:prstDash val="solid"/>
            <a:round/>
            <a:headEnd type="none" w="med" len="med"/>
            <a:tailEnd type="none" w="med" len="med"/>
          </a:ln>
        </p:spPr>
      </p:cxnSp>
      <p:sp>
        <p:nvSpPr>
          <p:cNvPr id="32" name="Title 4">
            <a:extLst>
              <a:ext uri="{FF2B5EF4-FFF2-40B4-BE49-F238E27FC236}">
                <a16:creationId xmlns:a16="http://schemas.microsoft.com/office/drawing/2014/main" id="{698A4309-E690-422C-AE4A-884623E74467}"/>
              </a:ext>
            </a:extLst>
          </p:cNvPr>
          <p:cNvSpPr txBox="1">
            <a:spLocks/>
          </p:cNvSpPr>
          <p:nvPr/>
        </p:nvSpPr>
        <p:spPr>
          <a:xfrm>
            <a:off x="472651" y="392671"/>
            <a:ext cx="8239125" cy="573087"/>
          </a:xfrm>
          <a:prstGeom prst="rect">
            <a:avLst/>
          </a:prstGeom>
          <a:solidFill>
            <a:srgbClr val="FFD40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Fira Sans Extra Condensed SemiBold"/>
              <a:buNone/>
              <a:defRPr sz="2800" b="0" i="0" u="none" strike="noStrike" cap="none">
                <a:solidFill>
                  <a:schemeClr val="dk1"/>
                </a:solidFill>
                <a:latin typeface="+mj-lt"/>
                <a:ea typeface="Fira Sans Extra Condensed SemiBold"/>
                <a:cs typeface="Fira Sans Extra Condensed SemiBold"/>
                <a:sym typeface="Fira Sans Extra Condensed Semi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de-DE">
                <a:ea typeface="Times New Roman" panose="02020603050405020304" pitchFamily="18" charset="0"/>
              </a:rPr>
              <a:t>CƠ SỞ TÍN NGƯỠNG</a:t>
            </a:r>
            <a:endParaRPr lang="en-US"/>
          </a:p>
        </p:txBody>
      </p:sp>
      <p:sp>
        <p:nvSpPr>
          <p:cNvPr id="39" name="Google Shape;1415;p24">
            <a:extLst>
              <a:ext uri="{FF2B5EF4-FFF2-40B4-BE49-F238E27FC236}">
                <a16:creationId xmlns:a16="http://schemas.microsoft.com/office/drawing/2014/main" id="{C6DFC276-73AD-484F-AA9A-DCA9E9BA7A00}"/>
              </a:ext>
            </a:extLst>
          </p:cNvPr>
          <p:cNvSpPr/>
          <p:nvPr/>
        </p:nvSpPr>
        <p:spPr>
          <a:xfrm>
            <a:off x="5344426" y="3745825"/>
            <a:ext cx="761125" cy="528300"/>
          </a:xfrm>
          <a:prstGeom prst="roundRect">
            <a:avLst>
              <a:gd name="adj" fmla="val 0"/>
            </a:avLst>
          </a:prstGeom>
          <a:solidFill>
            <a:srgbClr val="13B39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72,0%</a:t>
            </a:r>
            <a:endParaRPr sz="1600">
              <a:solidFill>
                <a:schemeClr val="dk1"/>
              </a:solidFill>
              <a:latin typeface="+mj-lt"/>
              <a:ea typeface="Fira Sans Extra Condensed SemiBold"/>
              <a:cs typeface="Fira Sans Extra Condensed SemiBold"/>
              <a:sym typeface="Fira Sans Extra Condensed SemiBold"/>
            </a:endParaRPr>
          </a:p>
        </p:txBody>
      </p:sp>
      <p:sp>
        <p:nvSpPr>
          <p:cNvPr id="40" name="Google Shape;1415;p24">
            <a:extLst>
              <a:ext uri="{FF2B5EF4-FFF2-40B4-BE49-F238E27FC236}">
                <a16:creationId xmlns:a16="http://schemas.microsoft.com/office/drawing/2014/main" id="{6DA6F35A-4841-49FD-AAD2-1B28E6C67581}"/>
              </a:ext>
            </a:extLst>
          </p:cNvPr>
          <p:cNvSpPr/>
          <p:nvPr/>
        </p:nvSpPr>
        <p:spPr>
          <a:xfrm>
            <a:off x="7425013" y="3781405"/>
            <a:ext cx="761125" cy="528300"/>
          </a:xfrm>
          <a:prstGeom prst="roundRect">
            <a:avLst>
              <a:gd name="adj" fmla="val 0"/>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28,0%</a:t>
            </a:r>
            <a:endParaRPr sz="1600">
              <a:solidFill>
                <a:schemeClr val="dk1"/>
              </a:solidFill>
              <a:latin typeface="+mj-lt"/>
              <a:ea typeface="Fira Sans Extra Condensed SemiBold"/>
              <a:cs typeface="Fira Sans Extra Condensed SemiBold"/>
              <a:sym typeface="Fira Sans Extra Condensed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BEDAF-D22B-4D40-8685-B5734E185F6E}"/>
              </a:ext>
            </a:extLst>
          </p:cNvPr>
          <p:cNvSpPr>
            <a:spLocks noGrp="1"/>
          </p:cNvSpPr>
          <p:nvPr>
            <p:ph type="title"/>
          </p:nvPr>
        </p:nvSpPr>
        <p:spPr>
          <a:xfrm>
            <a:off x="490250" y="450150"/>
            <a:ext cx="5390160" cy="4090800"/>
          </a:xfrm>
        </p:spPr>
        <p:txBody>
          <a:bodyPr/>
          <a:lstStyle/>
          <a:p>
            <a:pPr algn="ctr"/>
            <a:r>
              <a:rPr kumimoji="0" lang="en-US" sz="4800" b="0" i="0" u="none" strike="noStrike" kern="0" cap="none" spc="0" normalizeH="0" baseline="0" noProof="0">
                <a:ln>
                  <a:noFill/>
                </a:ln>
                <a:solidFill>
                  <a:srgbClr val="000000"/>
                </a:solidFill>
                <a:effectLst/>
                <a:uLnTx/>
                <a:uFillTx/>
                <a:latin typeface="Arial"/>
                <a:sym typeface="Fira Sans Extra Condensed SemiBold"/>
              </a:rPr>
              <a:t>TRÂN TRỌNG CẢM ƠN!</a:t>
            </a:r>
            <a:br>
              <a:rPr kumimoji="0" lang="en-US" sz="4800" b="0" i="0" u="none" strike="noStrike" kern="0" cap="none" spc="0" normalizeH="0" baseline="0" noProof="0">
                <a:ln>
                  <a:noFill/>
                </a:ln>
                <a:solidFill>
                  <a:srgbClr val="000000"/>
                </a:solidFill>
                <a:effectLst/>
                <a:uLnTx/>
                <a:uFillTx/>
                <a:latin typeface="Arial"/>
                <a:sym typeface="Fira Sans Extra Condensed SemiBold"/>
              </a:rPr>
            </a:br>
            <a:br>
              <a:rPr kumimoji="0" lang="en-US" sz="2000" b="0" i="0" u="none" strike="noStrike" kern="0" cap="none" spc="0" normalizeH="0" baseline="0" noProof="0">
                <a:ln>
                  <a:noFill/>
                </a:ln>
                <a:solidFill>
                  <a:srgbClr val="000000"/>
                </a:solidFill>
                <a:effectLst/>
                <a:uLnTx/>
                <a:uFillTx/>
                <a:latin typeface="Arial"/>
                <a:sym typeface="Fira Sans Extra Condensed SemiBold"/>
              </a:rPr>
            </a:br>
            <a:r>
              <a:rPr kumimoji="0" lang="en-US" sz="1600" b="1" i="0" u="none" strike="noStrike" kern="0" cap="none" spc="0" normalizeH="0" baseline="0" noProof="0">
                <a:ln>
                  <a:noFill/>
                </a:ln>
                <a:solidFill>
                  <a:srgbClr val="000000"/>
                </a:solidFill>
                <a:effectLst/>
                <a:uLnTx/>
                <a:uFillTx/>
                <a:latin typeface="Arial"/>
                <a:sym typeface="Fira Sans Extra Condensed SemiBold"/>
              </a:rPr>
              <a:t>Tổng cục Thống kê</a:t>
            </a:r>
            <a:br>
              <a:rPr kumimoji="0" lang="en-US" sz="1200" b="0" i="0" u="none" strike="noStrike" kern="0" cap="none" spc="0" normalizeH="0" baseline="0" noProof="0">
                <a:ln>
                  <a:noFill/>
                </a:ln>
                <a:solidFill>
                  <a:srgbClr val="000000"/>
                </a:solidFill>
                <a:effectLst/>
                <a:uLnTx/>
                <a:uFillTx/>
                <a:latin typeface="Arial"/>
                <a:sym typeface="Fira Sans Extra Condensed SemiBold"/>
              </a:rPr>
            </a:br>
            <a:r>
              <a:rPr kumimoji="0" lang="en-US" sz="1000" b="0" i="0" u="none" strike="noStrike" kern="0" cap="none" spc="0" normalizeH="0" baseline="0" noProof="0">
                <a:ln>
                  <a:noFill/>
                </a:ln>
                <a:solidFill>
                  <a:srgbClr val="000000"/>
                </a:solidFill>
                <a:effectLst/>
                <a:uLnTx/>
                <a:uFillTx/>
                <a:latin typeface="Arial"/>
                <a:ea typeface="Roboto" panose="02000000000000000000" pitchFamily="2" charset="0"/>
                <a:sym typeface="Fira Sans Extra Condensed SemiBold"/>
              </a:rPr>
              <a:t>Địa chỉ: 54 Nguyễn Chí Thanh, Đống Đa, Hà Nội</a:t>
            </a:r>
            <a:br>
              <a:rPr kumimoji="0" lang="en-US" sz="1000" b="0" i="0" u="none" strike="noStrike" kern="0" cap="none" spc="0" normalizeH="0" baseline="0" noProof="0">
                <a:ln>
                  <a:noFill/>
                </a:ln>
                <a:solidFill>
                  <a:srgbClr val="000000"/>
                </a:solidFill>
                <a:effectLst/>
                <a:uLnTx/>
                <a:uFillTx/>
                <a:latin typeface="Arial"/>
                <a:ea typeface="Roboto" panose="02000000000000000000" pitchFamily="2" charset="0"/>
                <a:sym typeface="Fira Sans Extra Condensed SemiBold"/>
              </a:rPr>
            </a:br>
            <a:r>
              <a:rPr kumimoji="0" lang="en-US" sz="1000" b="0" i="0" u="none" strike="noStrike" kern="0" cap="none" spc="0" normalizeH="0" baseline="0" noProof="0">
                <a:ln>
                  <a:noFill/>
                </a:ln>
                <a:solidFill>
                  <a:srgbClr val="000000"/>
                </a:solidFill>
                <a:effectLst/>
                <a:uLnTx/>
                <a:uFillTx/>
                <a:latin typeface="Arial"/>
                <a:ea typeface="Roboto" panose="02000000000000000000" pitchFamily="2" charset="0"/>
                <a:sym typeface="Fira Sans Extra Condensed SemiBold"/>
              </a:rPr>
              <a:t>Điện thoại: 024 73046666, máy lẻ 8668</a:t>
            </a:r>
            <a:br>
              <a:rPr kumimoji="0" lang="en-US" sz="1000" b="0" i="0" u="none" strike="noStrike" kern="0" cap="none" spc="0" normalizeH="0" baseline="0" noProof="0">
                <a:ln>
                  <a:noFill/>
                </a:ln>
                <a:solidFill>
                  <a:srgbClr val="000000"/>
                </a:solidFill>
                <a:effectLst/>
                <a:uLnTx/>
                <a:uFillTx/>
                <a:latin typeface="Arial"/>
                <a:ea typeface="Roboto" panose="02000000000000000000" pitchFamily="2" charset="0"/>
                <a:sym typeface="Fira Sans Extra Condensed SemiBold"/>
              </a:rPr>
            </a:br>
            <a:r>
              <a:rPr kumimoji="0" lang="en-US" sz="1000" b="0" i="0" u="none" strike="noStrike" kern="0" cap="none" spc="0" normalizeH="0" baseline="0" noProof="0">
                <a:ln>
                  <a:noFill/>
                </a:ln>
                <a:solidFill>
                  <a:srgbClr val="000000"/>
                </a:solidFill>
                <a:effectLst/>
                <a:uLnTx/>
                <a:uFillTx/>
                <a:latin typeface="Arial"/>
                <a:ea typeface="Roboto" panose="02000000000000000000" pitchFamily="2" charset="0"/>
                <a:sym typeface="Fira Sans Extra Condensed SemiBold"/>
              </a:rPr>
              <a:t>Website: https://www.gso.gov.vn/</a:t>
            </a:r>
            <a:br>
              <a:rPr kumimoji="0" lang="en-US" sz="1000" b="0" i="0" u="none" strike="noStrike" kern="0" cap="none" spc="0" normalizeH="0" baseline="0" noProof="0">
                <a:ln>
                  <a:noFill/>
                </a:ln>
                <a:solidFill>
                  <a:srgbClr val="000000"/>
                </a:solidFill>
                <a:effectLst/>
                <a:uLnTx/>
                <a:uFillTx/>
                <a:latin typeface="Arial"/>
                <a:ea typeface="Roboto" panose="02000000000000000000" pitchFamily="2" charset="0"/>
                <a:sym typeface="Fira Sans Extra Condensed SemiBold"/>
              </a:rPr>
            </a:br>
            <a:r>
              <a:rPr kumimoji="0" lang="en-US" sz="1000" b="0" i="0" u="none" strike="noStrike" kern="0" cap="none" spc="0" normalizeH="0" baseline="0" noProof="0">
                <a:ln>
                  <a:noFill/>
                </a:ln>
                <a:solidFill>
                  <a:srgbClr val="000000"/>
                </a:solidFill>
                <a:effectLst/>
                <a:uLnTx/>
                <a:uFillTx/>
                <a:latin typeface="Arial"/>
                <a:ea typeface="Roboto" panose="02000000000000000000" pitchFamily="2" charset="0"/>
                <a:sym typeface="Fira Sans Extra Condensed SemiBold"/>
              </a:rPr>
              <a:t>Email: banbientap@gso.gov.vn</a:t>
            </a:r>
            <a:endParaRPr lang="vi-VN"/>
          </a:p>
        </p:txBody>
      </p:sp>
      <p:pic>
        <p:nvPicPr>
          <p:cNvPr id="5" name="Picture 4" descr="A group of people posing for a photo&#10;&#10;Description automatically generated">
            <a:extLst>
              <a:ext uri="{FF2B5EF4-FFF2-40B4-BE49-F238E27FC236}">
                <a16:creationId xmlns:a16="http://schemas.microsoft.com/office/drawing/2014/main" id="{26229B5C-B807-43E9-8CE9-5C44553AA2B4}"/>
              </a:ext>
            </a:extLst>
          </p:cNvPr>
          <p:cNvPicPr>
            <a:picLocks noChangeAspect="1"/>
          </p:cNvPicPr>
          <p:nvPr/>
        </p:nvPicPr>
        <p:blipFill rotWithShape="1">
          <a:blip r:embed="rId3"/>
          <a:srcRect l="6054" r="9312"/>
          <a:stretch/>
        </p:blipFill>
        <p:spPr>
          <a:xfrm>
            <a:off x="7400690" y="155140"/>
            <a:ext cx="1536695" cy="1136792"/>
          </a:xfrm>
          <a:prstGeom prst="hexagon">
            <a:avLst/>
          </a:prstGeom>
        </p:spPr>
      </p:pic>
      <p:pic>
        <p:nvPicPr>
          <p:cNvPr id="7" name="Picture 6" descr="A person addressing a group of people&#10;&#10;Description automatically generated with medium confidence">
            <a:extLst>
              <a:ext uri="{FF2B5EF4-FFF2-40B4-BE49-F238E27FC236}">
                <a16:creationId xmlns:a16="http://schemas.microsoft.com/office/drawing/2014/main" id="{3679530F-1B22-465E-BDA9-44585F7F969D}"/>
              </a:ext>
            </a:extLst>
          </p:cNvPr>
          <p:cNvPicPr>
            <a:picLocks noChangeAspect="1"/>
          </p:cNvPicPr>
          <p:nvPr/>
        </p:nvPicPr>
        <p:blipFill rotWithShape="1">
          <a:blip r:embed="rId4"/>
          <a:srcRect l="11286" r="13252"/>
          <a:stretch/>
        </p:blipFill>
        <p:spPr>
          <a:xfrm>
            <a:off x="5880410" y="663437"/>
            <a:ext cx="1687552" cy="1276410"/>
          </a:xfrm>
          <a:prstGeom prst="hexagon">
            <a:avLst/>
          </a:prstGeom>
        </p:spPr>
      </p:pic>
      <p:pic>
        <p:nvPicPr>
          <p:cNvPr id="9" name="Picture 8" descr="A group of people standing in front of a podium&#10;&#10;Description automatically generated with medium confidence">
            <a:extLst>
              <a:ext uri="{FF2B5EF4-FFF2-40B4-BE49-F238E27FC236}">
                <a16:creationId xmlns:a16="http://schemas.microsoft.com/office/drawing/2014/main" id="{81357947-A1E2-4455-A56C-00A7C1501690}"/>
              </a:ext>
            </a:extLst>
          </p:cNvPr>
          <p:cNvPicPr>
            <a:picLocks noChangeAspect="1"/>
          </p:cNvPicPr>
          <p:nvPr/>
        </p:nvPicPr>
        <p:blipFill rotWithShape="1">
          <a:blip r:embed="rId5"/>
          <a:srcRect l="12408"/>
          <a:stretch/>
        </p:blipFill>
        <p:spPr>
          <a:xfrm>
            <a:off x="7400690" y="1422202"/>
            <a:ext cx="1687553" cy="1276410"/>
          </a:xfrm>
          <a:prstGeom prst="hexagon">
            <a:avLst/>
          </a:prstGeom>
        </p:spPr>
      </p:pic>
      <p:pic>
        <p:nvPicPr>
          <p:cNvPr id="11" name="Picture 10" descr="A group of people sitting around a table&#10;&#10;Description automatically generated with medium confidence">
            <a:extLst>
              <a:ext uri="{FF2B5EF4-FFF2-40B4-BE49-F238E27FC236}">
                <a16:creationId xmlns:a16="http://schemas.microsoft.com/office/drawing/2014/main" id="{902FB4A6-15F3-4F91-920B-1E52209308C5}"/>
              </a:ext>
            </a:extLst>
          </p:cNvPr>
          <p:cNvPicPr>
            <a:picLocks noChangeAspect="1"/>
          </p:cNvPicPr>
          <p:nvPr/>
        </p:nvPicPr>
        <p:blipFill rotWithShape="1">
          <a:blip r:embed="rId6"/>
          <a:srcRect l="28524" b="2"/>
          <a:stretch/>
        </p:blipFill>
        <p:spPr>
          <a:xfrm>
            <a:off x="5880411" y="2097576"/>
            <a:ext cx="1642946" cy="1299702"/>
          </a:xfrm>
          <a:prstGeom prst="hexagon">
            <a:avLst/>
          </a:prstGeom>
        </p:spPr>
      </p:pic>
      <p:pic>
        <p:nvPicPr>
          <p:cNvPr id="13" name="Picture 12" descr="A person standing at a table with people sitting around it&#10;&#10;Description automatically generated with low confidence">
            <a:extLst>
              <a:ext uri="{FF2B5EF4-FFF2-40B4-BE49-F238E27FC236}">
                <a16:creationId xmlns:a16="http://schemas.microsoft.com/office/drawing/2014/main" id="{3322084B-8744-4B73-8AF3-D2EE8E217FE8}"/>
              </a:ext>
            </a:extLst>
          </p:cNvPr>
          <p:cNvPicPr>
            <a:picLocks noChangeAspect="1"/>
          </p:cNvPicPr>
          <p:nvPr/>
        </p:nvPicPr>
        <p:blipFill>
          <a:blip r:embed="rId7"/>
          <a:stretch>
            <a:fillRect/>
          </a:stretch>
        </p:blipFill>
        <p:spPr>
          <a:xfrm>
            <a:off x="7523357" y="2864369"/>
            <a:ext cx="1563163" cy="1172372"/>
          </a:xfrm>
          <a:prstGeom prst="hexagon">
            <a:avLst/>
          </a:prstGeom>
        </p:spPr>
      </p:pic>
    </p:spTree>
    <p:extLst>
      <p:ext uri="{BB962C8B-B14F-4D97-AF65-F5344CB8AC3E}">
        <p14:creationId xmlns:p14="http://schemas.microsoft.com/office/powerpoint/2010/main" val="1387202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1E602-E523-4CD1-B1A7-63A384CFF8BE}"/>
              </a:ext>
            </a:extLst>
          </p:cNvPr>
          <p:cNvSpPr>
            <a:spLocks noGrp="1"/>
          </p:cNvSpPr>
          <p:nvPr>
            <p:ph type="title"/>
          </p:nvPr>
        </p:nvSpPr>
        <p:spPr/>
        <p:txBody>
          <a:bodyPr/>
          <a:lstStyle/>
          <a:p>
            <a:pPr algn="ctr"/>
            <a:r>
              <a:rPr lang="en-US" b="1" dirty="0">
                <a:solidFill>
                  <a:schemeClr val="tx1">
                    <a:lumMod val="75000"/>
                    <a:lumOff val="25000"/>
                  </a:schemeClr>
                </a:solidFill>
              </a:rPr>
              <a:t>GIỚI THIỆU CHUNG</a:t>
            </a:r>
            <a:endParaRPr lang="vi-VN" b="1" dirty="0">
              <a:solidFill>
                <a:schemeClr val="tx1">
                  <a:lumMod val="75000"/>
                  <a:lumOff val="25000"/>
                </a:schemeClr>
              </a:solidFill>
            </a:endParaRPr>
          </a:p>
        </p:txBody>
      </p:sp>
      <p:sp>
        <p:nvSpPr>
          <p:cNvPr id="3" name="Text Placeholder 2">
            <a:extLst>
              <a:ext uri="{FF2B5EF4-FFF2-40B4-BE49-F238E27FC236}">
                <a16:creationId xmlns:a16="http://schemas.microsoft.com/office/drawing/2014/main" id="{3DAA02A9-90DD-435D-B8E7-619452A63019}"/>
              </a:ext>
            </a:extLst>
          </p:cNvPr>
          <p:cNvSpPr>
            <a:spLocks noGrp="1"/>
          </p:cNvSpPr>
          <p:nvPr>
            <p:ph type="body" idx="1"/>
          </p:nvPr>
        </p:nvSpPr>
        <p:spPr>
          <a:xfrm>
            <a:off x="457200" y="1152475"/>
            <a:ext cx="8238900" cy="810140"/>
          </a:xfrm>
        </p:spPr>
        <p:txBody>
          <a:bodyPr/>
          <a:lstStyle/>
          <a:p>
            <a:pPr algn="just">
              <a:lnSpc>
                <a:spcPts val="1800"/>
              </a:lnSpc>
              <a:spcAft>
                <a:spcPts val="1000"/>
              </a:spcAft>
            </a:pPr>
            <a:r>
              <a:rPr lang="de-DE" sz="1600">
                <a:solidFill>
                  <a:srgbClr val="000000"/>
                </a:solidFill>
                <a:effectLst/>
                <a:ea typeface="Times New Roman" panose="02020603050405020304" pitchFamily="18" charset="0"/>
              </a:rPr>
              <a:t>Tổng điều tra kinh </a:t>
            </a:r>
            <a:r>
              <a:rPr lang="de-DE" sz="1600">
                <a:solidFill>
                  <a:srgbClr val="000000"/>
                </a:solidFill>
                <a:effectLst/>
                <a:latin typeface="Arial (Headings)"/>
                <a:ea typeface="Times New Roman" panose="02020603050405020304" pitchFamily="18" charset="0"/>
              </a:rPr>
              <a:t>tế </a:t>
            </a:r>
            <a:r>
              <a:rPr lang="vi-VN" sz="1600" dirty="0">
                <a:solidFill>
                  <a:srgbClr val="000000"/>
                </a:solidFill>
                <a:effectLst/>
                <a:latin typeface="Arial (Headings)"/>
                <a:ea typeface="Times New Roman" panose="02020603050405020304" pitchFamily="18" charset="0"/>
              </a:rPr>
              <a:t>2021 do </a:t>
            </a:r>
            <a:r>
              <a:rPr lang="vi-VN" sz="1600" dirty="0" err="1">
                <a:solidFill>
                  <a:srgbClr val="000000"/>
                </a:solidFill>
                <a:effectLst/>
                <a:latin typeface="Arial (Headings)"/>
                <a:ea typeface="Times New Roman" panose="02020603050405020304" pitchFamily="18" charset="0"/>
              </a:rPr>
              <a:t>Tổng</a:t>
            </a:r>
            <a:r>
              <a:rPr lang="vi-VN" sz="1600">
                <a:solidFill>
                  <a:srgbClr val="000000"/>
                </a:solidFill>
                <a:effectLst/>
                <a:latin typeface="Arial (Headings)"/>
                <a:ea typeface="Times New Roman" panose="02020603050405020304" pitchFamily="18" charset="0"/>
              </a:rPr>
              <a:t> cục Thống kê thực hiện </a:t>
            </a:r>
            <a:r>
              <a:rPr lang="de-DE" sz="1600">
                <a:solidFill>
                  <a:srgbClr val="000000"/>
                </a:solidFill>
                <a:effectLst/>
                <a:ea typeface="Times New Roman" panose="02020603050405020304" pitchFamily="18" charset="0"/>
              </a:rPr>
              <a:t>có quy mô lớn, nội dung phức tạp, liên quan đến</a:t>
            </a:r>
            <a:r>
              <a:rPr lang="vi-VN" sz="1600">
                <a:solidFill>
                  <a:srgbClr val="000000"/>
                </a:solidFill>
                <a:effectLst/>
                <a:ea typeface="Times New Roman" panose="02020603050405020304" pitchFamily="18" charset="0"/>
              </a:rPr>
              <a:t> </a:t>
            </a:r>
            <a:r>
              <a:rPr lang="vi-VN" sz="1600">
                <a:solidFill>
                  <a:srgbClr val="000000"/>
                </a:solidFill>
                <a:effectLst/>
                <a:latin typeface="+mn-lt"/>
                <a:ea typeface="Times New Roman" panose="02020603050405020304" pitchFamily="18" charset="0"/>
              </a:rPr>
              <a:t>04 loại</a:t>
            </a:r>
            <a:r>
              <a:rPr lang="de-DE" sz="1600">
                <a:solidFill>
                  <a:srgbClr val="000000"/>
                </a:solidFill>
                <a:effectLst/>
                <a:latin typeface="+mn-lt"/>
                <a:ea typeface="Times New Roman" panose="02020603050405020304" pitchFamily="18" charset="0"/>
              </a:rPr>
              <a:t> </a:t>
            </a:r>
            <a:r>
              <a:rPr lang="de-DE" sz="1600">
                <a:solidFill>
                  <a:srgbClr val="000000"/>
                </a:solidFill>
                <a:effectLst/>
                <a:ea typeface="Times New Roman" panose="02020603050405020304" pitchFamily="18" charset="0"/>
              </a:rPr>
              <a:t>đơn vị điều tra, bao gồm: doanh nghiệp; cơ sở sản xuất kinh doanh cá thể; đơn vị sự nghiệp, hiệp hội; cơ sở tôn giáo, tín ngưỡng.</a:t>
            </a:r>
            <a:endParaRPr lang="vi-VN" sz="1600">
              <a:effectLst/>
              <a:ea typeface="Times New Roman" panose="02020603050405020304" pitchFamily="18" charset="0"/>
            </a:endParaRPr>
          </a:p>
        </p:txBody>
      </p:sp>
      <p:sp>
        <p:nvSpPr>
          <p:cNvPr id="4" name="Google Shape;1573;p26">
            <a:extLst>
              <a:ext uri="{FF2B5EF4-FFF2-40B4-BE49-F238E27FC236}">
                <a16:creationId xmlns:a16="http://schemas.microsoft.com/office/drawing/2014/main" id="{BF50BEE9-6F09-4662-9361-CE60C128E111}"/>
              </a:ext>
            </a:extLst>
          </p:cNvPr>
          <p:cNvSpPr/>
          <p:nvPr/>
        </p:nvSpPr>
        <p:spPr>
          <a:xfrm>
            <a:off x="1008199" y="2432265"/>
            <a:ext cx="1625100" cy="516300"/>
          </a:xfrm>
          <a:prstGeom prst="roundRect">
            <a:avLst>
              <a:gd name="adj" fmla="val 0"/>
            </a:avLst>
          </a:prstGeom>
          <a:solidFill>
            <a:schemeClr val="accent5">
              <a:lumMod val="60000"/>
              <a:lumOff val="4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1600">
                <a:solidFill>
                  <a:schemeClr val="dk1"/>
                </a:solidFill>
                <a:latin typeface="+mn-lt"/>
                <a:ea typeface="Fira Sans Extra Condensed SemiBold"/>
                <a:cs typeface="Fira Sans Extra Condensed SemiBold"/>
                <a:sym typeface="Fira Sans Extra Condensed SemiBold"/>
              </a:rPr>
              <a:t>Doanh nghiệp</a:t>
            </a:r>
            <a:endParaRPr sz="1600">
              <a:solidFill>
                <a:schemeClr val="dk1"/>
              </a:solidFill>
              <a:latin typeface="+mn-lt"/>
              <a:ea typeface="Fira Sans Extra Condensed SemiBold"/>
              <a:cs typeface="Fira Sans Extra Condensed SemiBold"/>
              <a:sym typeface="Fira Sans Extra Condensed SemiBold"/>
            </a:endParaRPr>
          </a:p>
        </p:txBody>
      </p:sp>
      <p:sp>
        <p:nvSpPr>
          <p:cNvPr id="6" name="Google Shape;1575;p26">
            <a:extLst>
              <a:ext uri="{FF2B5EF4-FFF2-40B4-BE49-F238E27FC236}">
                <a16:creationId xmlns:a16="http://schemas.microsoft.com/office/drawing/2014/main" id="{805F5FF7-E7D2-4448-98D6-A66579C92782}"/>
              </a:ext>
            </a:extLst>
          </p:cNvPr>
          <p:cNvSpPr/>
          <p:nvPr/>
        </p:nvSpPr>
        <p:spPr>
          <a:xfrm>
            <a:off x="3294207" y="2432265"/>
            <a:ext cx="3277579" cy="516300"/>
          </a:xfrm>
          <a:prstGeom prst="roundRect">
            <a:avLst>
              <a:gd name="adj" fmla="val 0"/>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1600">
                <a:solidFill>
                  <a:schemeClr val="dk1"/>
                </a:solidFill>
                <a:latin typeface="+mn-lt"/>
                <a:ea typeface="Fira Sans Extra Condensed SemiBold"/>
                <a:cs typeface="Fira Sans Extra Condensed SemiBold"/>
                <a:sym typeface="Fira Sans Extra Condensed SemiBold"/>
              </a:rPr>
              <a:t>Cơ sở sản xuất kinh doanh cá thể</a:t>
            </a:r>
            <a:endParaRPr sz="1600">
              <a:solidFill>
                <a:schemeClr val="dk1"/>
              </a:solidFill>
              <a:latin typeface="+mn-lt"/>
              <a:ea typeface="Fira Sans Extra Condensed SemiBold"/>
              <a:cs typeface="Fira Sans Extra Condensed SemiBold"/>
              <a:sym typeface="Fira Sans Extra Condensed SemiBold"/>
            </a:endParaRPr>
          </a:p>
        </p:txBody>
      </p:sp>
      <p:sp>
        <p:nvSpPr>
          <p:cNvPr id="8" name="Google Shape;1578;p26">
            <a:extLst>
              <a:ext uri="{FF2B5EF4-FFF2-40B4-BE49-F238E27FC236}">
                <a16:creationId xmlns:a16="http://schemas.microsoft.com/office/drawing/2014/main" id="{37E4C1BE-B85E-40B7-BBCE-8F5EE3E150B6}"/>
              </a:ext>
            </a:extLst>
          </p:cNvPr>
          <p:cNvSpPr/>
          <p:nvPr/>
        </p:nvSpPr>
        <p:spPr>
          <a:xfrm>
            <a:off x="2001105" y="3249914"/>
            <a:ext cx="2824095" cy="516300"/>
          </a:xfrm>
          <a:prstGeom prst="roundRect">
            <a:avLst>
              <a:gd name="adj" fmla="val 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1600">
                <a:solidFill>
                  <a:schemeClr val="dk1"/>
                </a:solidFill>
                <a:latin typeface="+mn-lt"/>
                <a:ea typeface="Fira Sans Extra Condensed SemiBold"/>
                <a:cs typeface="Fira Sans Extra Condensed SemiBold"/>
                <a:sym typeface="Fira Sans Extra Condensed SemiBold"/>
              </a:rPr>
              <a:t>Đơn vị sự nghiệp, hiệp hội</a:t>
            </a:r>
            <a:endParaRPr sz="1600">
              <a:solidFill>
                <a:schemeClr val="dk1"/>
              </a:solidFill>
              <a:latin typeface="+mn-lt"/>
              <a:ea typeface="Fira Sans Extra Condensed SemiBold"/>
              <a:cs typeface="Fira Sans Extra Condensed SemiBold"/>
              <a:sym typeface="Fira Sans Extra Condensed SemiBold"/>
            </a:endParaRPr>
          </a:p>
        </p:txBody>
      </p:sp>
      <p:sp>
        <p:nvSpPr>
          <p:cNvPr id="10" name="Google Shape;1580;p26">
            <a:extLst>
              <a:ext uri="{FF2B5EF4-FFF2-40B4-BE49-F238E27FC236}">
                <a16:creationId xmlns:a16="http://schemas.microsoft.com/office/drawing/2014/main" id="{C8D0B979-3419-4E16-AFF1-FB84D6E3C06A}"/>
              </a:ext>
            </a:extLst>
          </p:cNvPr>
          <p:cNvSpPr/>
          <p:nvPr/>
        </p:nvSpPr>
        <p:spPr>
          <a:xfrm>
            <a:off x="5517795" y="3249914"/>
            <a:ext cx="2824094" cy="516300"/>
          </a:xfrm>
          <a:prstGeom prst="roundRect">
            <a:avLst>
              <a:gd name="adj" fmla="val 0"/>
            </a:avLst>
          </a:prstGeom>
          <a:solidFill>
            <a:srgbClr val="FFD40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1600">
                <a:solidFill>
                  <a:schemeClr val="dk1"/>
                </a:solidFill>
                <a:latin typeface="+mn-lt"/>
                <a:ea typeface="Fira Sans Extra Condensed SemiBold"/>
                <a:cs typeface="Fira Sans Extra Condensed SemiBold"/>
                <a:sym typeface="Fira Sans Extra Condensed SemiBold"/>
              </a:rPr>
              <a:t>Cơ sở tôn giáo, tín ngưỡng</a:t>
            </a:r>
            <a:endParaRPr sz="1600">
              <a:solidFill>
                <a:schemeClr val="dk1"/>
              </a:solidFill>
              <a:latin typeface="+mn-lt"/>
              <a:ea typeface="Fira Sans Extra Condensed SemiBold"/>
              <a:cs typeface="Fira Sans Extra Condensed SemiBold"/>
              <a:sym typeface="Fira Sans Extra Condensed SemiBold"/>
            </a:endParaRPr>
          </a:p>
        </p:txBody>
      </p:sp>
    </p:spTree>
    <p:extLst>
      <p:ext uri="{BB962C8B-B14F-4D97-AF65-F5344CB8AC3E}">
        <p14:creationId xmlns:p14="http://schemas.microsoft.com/office/powerpoint/2010/main" val="42853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6">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1E602-E523-4CD1-B1A7-63A384CFF8BE}"/>
              </a:ext>
            </a:extLst>
          </p:cNvPr>
          <p:cNvSpPr>
            <a:spLocks noGrp="1"/>
          </p:cNvSpPr>
          <p:nvPr>
            <p:ph type="title"/>
          </p:nvPr>
        </p:nvSpPr>
        <p:spPr/>
        <p:txBody>
          <a:bodyPr/>
          <a:lstStyle/>
          <a:p>
            <a:pPr algn="ctr"/>
            <a:r>
              <a:rPr lang="en-US" b="1">
                <a:solidFill>
                  <a:schemeClr val="tx1">
                    <a:lumMod val="75000"/>
                    <a:lumOff val="25000"/>
                  </a:schemeClr>
                </a:solidFill>
              </a:rPr>
              <a:t>GIỚI THIỆU CHUNG</a:t>
            </a:r>
            <a:endParaRPr lang="vi-VN" b="1">
              <a:solidFill>
                <a:schemeClr val="tx1">
                  <a:lumMod val="75000"/>
                  <a:lumOff val="25000"/>
                </a:schemeClr>
              </a:solidFill>
            </a:endParaRPr>
          </a:p>
        </p:txBody>
      </p:sp>
      <p:sp>
        <p:nvSpPr>
          <p:cNvPr id="3" name="Text Placeholder 2">
            <a:extLst>
              <a:ext uri="{FF2B5EF4-FFF2-40B4-BE49-F238E27FC236}">
                <a16:creationId xmlns:a16="http://schemas.microsoft.com/office/drawing/2014/main" id="{3DAA02A9-90DD-435D-B8E7-619452A63019}"/>
              </a:ext>
            </a:extLst>
          </p:cNvPr>
          <p:cNvSpPr>
            <a:spLocks noGrp="1"/>
          </p:cNvSpPr>
          <p:nvPr>
            <p:ph type="body" idx="1"/>
          </p:nvPr>
        </p:nvSpPr>
        <p:spPr>
          <a:xfrm>
            <a:off x="457200" y="1152475"/>
            <a:ext cx="8238900" cy="3416400"/>
          </a:xfrm>
        </p:spPr>
        <p:txBody>
          <a:bodyPr/>
          <a:lstStyle/>
          <a:p>
            <a:pPr>
              <a:lnSpc>
                <a:spcPct val="150000"/>
              </a:lnSpc>
              <a:spcAft>
                <a:spcPts val="600"/>
              </a:spcAft>
            </a:pPr>
            <a:r>
              <a:rPr lang="vi-VN" sz="1400">
                <a:effectLst/>
                <a:latin typeface="+mn-lt"/>
                <a:ea typeface="Times New Roman" panose="02020603050405020304" pitchFamily="18" charset="0"/>
              </a:rPr>
              <a:t>Khác với các kỳ Tổng điều tra kinh tế trước đây, trong Tổng điều tra kỳ này, đơn vị điều tra là cơ quan hành chính do Bộ Nội vụ chủ trì thực hiện.</a:t>
            </a:r>
          </a:p>
          <a:p>
            <a:pPr>
              <a:lnSpc>
                <a:spcPct val="150000"/>
              </a:lnSpc>
              <a:spcAft>
                <a:spcPts val="600"/>
              </a:spcAft>
            </a:pPr>
            <a:r>
              <a:rPr lang="vi-VN" sz="1400">
                <a:latin typeface="+mn-lt"/>
              </a:rPr>
              <a:t>Năm 2020 được chọn là năm số liệu để thu thập và tổng hợp thống nhất cho tất cả các loại đơn vị điều tra. </a:t>
            </a:r>
          </a:p>
          <a:p>
            <a:pPr>
              <a:lnSpc>
                <a:spcPct val="150000"/>
              </a:lnSpc>
              <a:spcAft>
                <a:spcPts val="600"/>
              </a:spcAft>
            </a:pPr>
            <a:r>
              <a:rPr lang="de-DE" sz="1400">
                <a:latin typeface="+mn-lt"/>
              </a:rPr>
              <a:t>Từ tháng 3/2021 đến tháng 12/2021, cuộc Tổng điều tra kinh tế đã được triển khai tập trung, thống nhất từ Trung ương đến địa phương thông qua Ban chỉ đạo T</a:t>
            </a:r>
            <a:r>
              <a:rPr lang="vi-VN" sz="1400">
                <a:latin typeface="+mn-lt"/>
              </a:rPr>
              <a:t>ổng điều tra</a:t>
            </a:r>
            <a:r>
              <a:rPr lang="de-DE" sz="1400">
                <a:latin typeface="+mn-lt"/>
              </a:rPr>
              <a:t> các cấp, Ban Chỉ đạo T</a:t>
            </a:r>
            <a:r>
              <a:rPr lang="vi-VN" sz="1400">
                <a:latin typeface="+mn-lt"/>
              </a:rPr>
              <a:t>ổng điều tra</a:t>
            </a:r>
            <a:r>
              <a:rPr lang="de-DE" sz="1400">
                <a:latin typeface="+mn-lt"/>
              </a:rPr>
              <a:t> Bộ Quốc phòng, Ban Chỉ đạo T</a:t>
            </a:r>
            <a:r>
              <a:rPr lang="vi-VN" sz="1400">
                <a:latin typeface="+mn-lt"/>
              </a:rPr>
              <a:t>ổng điều tra</a:t>
            </a:r>
            <a:r>
              <a:rPr lang="de-DE" sz="1400">
                <a:latin typeface="+mn-lt"/>
              </a:rPr>
              <a:t> Bộ Công an. </a:t>
            </a:r>
            <a:endParaRPr lang="vi-VN" sz="1400">
              <a:latin typeface="+mn-lt"/>
            </a:endParaRPr>
          </a:p>
          <a:p>
            <a:pPr>
              <a:lnSpc>
                <a:spcPct val="150000"/>
              </a:lnSpc>
              <a:spcAft>
                <a:spcPts val="600"/>
              </a:spcAft>
            </a:pPr>
            <a:endParaRPr lang="vi-VN" sz="1400">
              <a:latin typeface="+mn-lt"/>
            </a:endParaRPr>
          </a:p>
        </p:txBody>
      </p:sp>
    </p:spTree>
    <p:extLst>
      <p:ext uri="{BB962C8B-B14F-4D97-AF65-F5344CB8AC3E}">
        <p14:creationId xmlns:p14="http://schemas.microsoft.com/office/powerpoint/2010/main" val="2286165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207D3-982F-4149-BF78-D0450EE6DF65}"/>
              </a:ext>
            </a:extLst>
          </p:cNvPr>
          <p:cNvSpPr>
            <a:spLocks noGrp="1"/>
          </p:cNvSpPr>
          <p:nvPr>
            <p:ph type="title"/>
          </p:nvPr>
        </p:nvSpPr>
        <p:spPr/>
        <p:txBody>
          <a:bodyPr/>
          <a:lstStyle/>
          <a:p>
            <a:pPr algn="ctr"/>
            <a:r>
              <a:rPr lang="vi-VN" b="1">
                <a:solidFill>
                  <a:schemeClr val="tx1">
                    <a:lumMod val="75000"/>
                    <a:lumOff val="25000"/>
                  </a:schemeClr>
                </a:solidFill>
                <a:latin typeface="+mn-lt"/>
              </a:rPr>
              <a:t>NHỮNG ĐIỂM MỚI TRONG TỔNG ĐIỀU TRA</a:t>
            </a:r>
          </a:p>
        </p:txBody>
      </p:sp>
      <p:grpSp>
        <p:nvGrpSpPr>
          <p:cNvPr id="49" name="Group 48">
            <a:extLst>
              <a:ext uri="{FF2B5EF4-FFF2-40B4-BE49-F238E27FC236}">
                <a16:creationId xmlns:a16="http://schemas.microsoft.com/office/drawing/2014/main" id="{B6D25E0C-009D-486D-936F-69D9DB4110D2}"/>
              </a:ext>
            </a:extLst>
          </p:cNvPr>
          <p:cNvGrpSpPr/>
          <p:nvPr/>
        </p:nvGrpSpPr>
        <p:grpSpPr>
          <a:xfrm>
            <a:off x="770300" y="1122556"/>
            <a:ext cx="7603399" cy="3330497"/>
            <a:chOff x="770300" y="1564819"/>
            <a:chExt cx="7603399" cy="2429697"/>
          </a:xfrm>
        </p:grpSpPr>
        <p:grpSp>
          <p:nvGrpSpPr>
            <p:cNvPr id="4" name="Google Shape;1991;p28">
              <a:extLst>
                <a:ext uri="{FF2B5EF4-FFF2-40B4-BE49-F238E27FC236}">
                  <a16:creationId xmlns:a16="http://schemas.microsoft.com/office/drawing/2014/main" id="{4E905C8A-9308-4040-B16F-ABA5BFF49D17}"/>
                </a:ext>
              </a:extLst>
            </p:cNvPr>
            <p:cNvGrpSpPr/>
            <p:nvPr/>
          </p:nvGrpSpPr>
          <p:grpSpPr>
            <a:xfrm>
              <a:off x="770300" y="1564819"/>
              <a:ext cx="7603399" cy="2429697"/>
              <a:chOff x="458065" y="1102925"/>
              <a:chExt cx="7603399" cy="2429697"/>
            </a:xfrm>
          </p:grpSpPr>
          <p:sp>
            <p:nvSpPr>
              <p:cNvPr id="5" name="Google Shape;1992;p28">
                <a:extLst>
                  <a:ext uri="{FF2B5EF4-FFF2-40B4-BE49-F238E27FC236}">
                    <a16:creationId xmlns:a16="http://schemas.microsoft.com/office/drawing/2014/main" id="{7347E8E4-0CF7-4722-ADF8-DBF308422FA9}"/>
                  </a:ext>
                </a:extLst>
              </p:cNvPr>
              <p:cNvSpPr/>
              <p:nvPr/>
            </p:nvSpPr>
            <p:spPr>
              <a:xfrm>
                <a:off x="458065" y="1102925"/>
                <a:ext cx="657900" cy="332100"/>
              </a:xfrm>
              <a:prstGeom prst="rect">
                <a:avLst/>
              </a:prstGeom>
              <a:solidFill>
                <a:srgbClr val="FFD40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1600">
                  <a:solidFill>
                    <a:schemeClr val="dk1"/>
                  </a:solidFill>
                </a:endParaRPr>
              </a:p>
            </p:txBody>
          </p:sp>
          <p:sp>
            <p:nvSpPr>
              <p:cNvPr id="6" name="Google Shape;1993;p28">
                <a:extLst>
                  <a:ext uri="{FF2B5EF4-FFF2-40B4-BE49-F238E27FC236}">
                    <a16:creationId xmlns:a16="http://schemas.microsoft.com/office/drawing/2014/main" id="{CF7C768B-DC05-466C-AAAB-6A2DE9BEF1B0}"/>
                  </a:ext>
                </a:extLst>
              </p:cNvPr>
              <p:cNvSpPr/>
              <p:nvPr/>
            </p:nvSpPr>
            <p:spPr>
              <a:xfrm>
                <a:off x="458065" y="1523350"/>
                <a:ext cx="657900" cy="332100"/>
              </a:xfrm>
              <a:prstGeom prst="rect">
                <a:avLst/>
              </a:prstGeom>
              <a:solidFill>
                <a:srgbClr val="FFD40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1600">
                  <a:solidFill>
                    <a:schemeClr val="dk1"/>
                  </a:solidFill>
                </a:endParaRPr>
              </a:p>
            </p:txBody>
          </p:sp>
          <p:sp>
            <p:nvSpPr>
              <p:cNvPr id="7" name="Google Shape;1994;p28">
                <a:extLst>
                  <a:ext uri="{FF2B5EF4-FFF2-40B4-BE49-F238E27FC236}">
                    <a16:creationId xmlns:a16="http://schemas.microsoft.com/office/drawing/2014/main" id="{C9D4E3BD-4DE6-4950-BE78-7E95D6B83429}"/>
                  </a:ext>
                </a:extLst>
              </p:cNvPr>
              <p:cNvSpPr/>
              <p:nvPr/>
            </p:nvSpPr>
            <p:spPr>
              <a:xfrm>
                <a:off x="458065" y="1943787"/>
                <a:ext cx="657900" cy="332100"/>
              </a:xfrm>
              <a:prstGeom prst="rect">
                <a:avLst/>
              </a:prstGeom>
              <a:solidFill>
                <a:srgbClr val="FFD40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1600">
                  <a:solidFill>
                    <a:schemeClr val="dk1"/>
                  </a:solidFill>
                </a:endParaRPr>
              </a:p>
            </p:txBody>
          </p:sp>
          <p:grpSp>
            <p:nvGrpSpPr>
              <p:cNvPr id="8" name="Google Shape;1995;p28">
                <a:extLst>
                  <a:ext uri="{FF2B5EF4-FFF2-40B4-BE49-F238E27FC236}">
                    <a16:creationId xmlns:a16="http://schemas.microsoft.com/office/drawing/2014/main" id="{053BE393-3F7E-476B-87BE-DD36A33C60FB}"/>
                  </a:ext>
                </a:extLst>
              </p:cNvPr>
              <p:cNvGrpSpPr/>
              <p:nvPr/>
            </p:nvGrpSpPr>
            <p:grpSpPr>
              <a:xfrm>
                <a:off x="626261" y="1140126"/>
                <a:ext cx="337132" cy="248722"/>
                <a:chOff x="5223609" y="3731112"/>
                <a:chExt cx="371782" cy="274285"/>
              </a:xfrm>
            </p:grpSpPr>
            <p:sp>
              <p:nvSpPr>
                <p:cNvPr id="43" name="Google Shape;1996;p28">
                  <a:extLst>
                    <a:ext uri="{FF2B5EF4-FFF2-40B4-BE49-F238E27FC236}">
                      <a16:creationId xmlns:a16="http://schemas.microsoft.com/office/drawing/2014/main" id="{7AC4E5E3-3BF5-4543-AB95-CB92783C8EC4}"/>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97;p28">
                  <a:extLst>
                    <a:ext uri="{FF2B5EF4-FFF2-40B4-BE49-F238E27FC236}">
                      <a16:creationId xmlns:a16="http://schemas.microsoft.com/office/drawing/2014/main" id="{949A4DAD-B2C4-42A3-BB1E-1CBC203B53E9}"/>
                    </a:ext>
                  </a:extLst>
                </p:cNvPr>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998;p28">
                <a:extLst>
                  <a:ext uri="{FF2B5EF4-FFF2-40B4-BE49-F238E27FC236}">
                    <a16:creationId xmlns:a16="http://schemas.microsoft.com/office/drawing/2014/main" id="{009AE9A4-2155-4388-8216-8B1136C161E5}"/>
                  </a:ext>
                </a:extLst>
              </p:cNvPr>
              <p:cNvGrpSpPr/>
              <p:nvPr/>
            </p:nvGrpSpPr>
            <p:grpSpPr>
              <a:xfrm>
                <a:off x="626261" y="1560721"/>
                <a:ext cx="337132" cy="248722"/>
                <a:chOff x="5223609" y="3731112"/>
                <a:chExt cx="371782" cy="274285"/>
              </a:xfrm>
            </p:grpSpPr>
            <p:sp>
              <p:nvSpPr>
                <p:cNvPr id="41" name="Google Shape;1999;p28">
                  <a:extLst>
                    <a:ext uri="{FF2B5EF4-FFF2-40B4-BE49-F238E27FC236}">
                      <a16:creationId xmlns:a16="http://schemas.microsoft.com/office/drawing/2014/main" id="{1E2C9B36-B6AE-43E7-BB76-B8F715E5632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00;p28">
                  <a:extLst>
                    <a:ext uri="{FF2B5EF4-FFF2-40B4-BE49-F238E27FC236}">
                      <a16:creationId xmlns:a16="http://schemas.microsoft.com/office/drawing/2014/main" id="{2FD03A7A-4205-4A01-B305-FDFEB86056FD}"/>
                    </a:ext>
                  </a:extLst>
                </p:cNvPr>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2001;p28">
                <a:extLst>
                  <a:ext uri="{FF2B5EF4-FFF2-40B4-BE49-F238E27FC236}">
                    <a16:creationId xmlns:a16="http://schemas.microsoft.com/office/drawing/2014/main" id="{58FC3710-FC89-443B-83C7-A849F39CFF77}"/>
                  </a:ext>
                </a:extLst>
              </p:cNvPr>
              <p:cNvGrpSpPr/>
              <p:nvPr/>
            </p:nvGrpSpPr>
            <p:grpSpPr>
              <a:xfrm>
                <a:off x="626261" y="1981316"/>
                <a:ext cx="337132" cy="248722"/>
                <a:chOff x="5223609" y="3731112"/>
                <a:chExt cx="371782" cy="274285"/>
              </a:xfrm>
            </p:grpSpPr>
            <p:sp>
              <p:nvSpPr>
                <p:cNvPr id="39" name="Google Shape;2002;p28">
                  <a:extLst>
                    <a:ext uri="{FF2B5EF4-FFF2-40B4-BE49-F238E27FC236}">
                      <a16:creationId xmlns:a16="http://schemas.microsoft.com/office/drawing/2014/main" id="{47B102EB-D4E3-4DCC-B8A9-57FFB2E7F430}"/>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03;p28">
                  <a:extLst>
                    <a:ext uri="{FF2B5EF4-FFF2-40B4-BE49-F238E27FC236}">
                      <a16:creationId xmlns:a16="http://schemas.microsoft.com/office/drawing/2014/main" id="{785F46BB-EE70-4111-A2AA-6DA645357BD1}"/>
                    </a:ext>
                  </a:extLst>
                </p:cNvPr>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2005;p28">
                <a:extLst>
                  <a:ext uri="{FF2B5EF4-FFF2-40B4-BE49-F238E27FC236}">
                    <a16:creationId xmlns:a16="http://schemas.microsoft.com/office/drawing/2014/main" id="{F7485427-2202-4F94-99BA-ECBBB6DF7974}"/>
                  </a:ext>
                </a:extLst>
              </p:cNvPr>
              <p:cNvSpPr/>
              <p:nvPr/>
            </p:nvSpPr>
            <p:spPr>
              <a:xfrm>
                <a:off x="458065" y="2364250"/>
                <a:ext cx="657900" cy="332100"/>
              </a:xfrm>
              <a:prstGeom prst="rect">
                <a:avLst/>
              </a:prstGeom>
              <a:solidFill>
                <a:srgbClr val="FFD40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1600">
                  <a:solidFill>
                    <a:schemeClr val="dk1"/>
                  </a:solidFill>
                </a:endParaRPr>
              </a:p>
            </p:txBody>
          </p:sp>
          <p:sp>
            <p:nvSpPr>
              <p:cNvPr id="13" name="Google Shape;2006;p28">
                <a:extLst>
                  <a:ext uri="{FF2B5EF4-FFF2-40B4-BE49-F238E27FC236}">
                    <a16:creationId xmlns:a16="http://schemas.microsoft.com/office/drawing/2014/main" id="{E6676DAC-660D-4C73-9606-E6DDA45B0AE2}"/>
                  </a:ext>
                </a:extLst>
              </p:cNvPr>
              <p:cNvSpPr/>
              <p:nvPr/>
            </p:nvSpPr>
            <p:spPr>
              <a:xfrm>
                <a:off x="458065" y="2784687"/>
                <a:ext cx="657900" cy="332100"/>
              </a:xfrm>
              <a:prstGeom prst="rect">
                <a:avLst/>
              </a:prstGeom>
              <a:solidFill>
                <a:srgbClr val="FFD40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1600">
                  <a:solidFill>
                    <a:schemeClr val="dk1"/>
                  </a:solidFill>
                </a:endParaRPr>
              </a:p>
            </p:txBody>
          </p:sp>
          <p:sp>
            <p:nvSpPr>
              <p:cNvPr id="16" name="Google Shape;2009;p28">
                <a:extLst>
                  <a:ext uri="{FF2B5EF4-FFF2-40B4-BE49-F238E27FC236}">
                    <a16:creationId xmlns:a16="http://schemas.microsoft.com/office/drawing/2014/main" id="{97DAFA45-8FAE-4972-8040-A1C305405878}"/>
                  </a:ext>
                </a:extLst>
              </p:cNvPr>
              <p:cNvSpPr/>
              <p:nvPr/>
            </p:nvSpPr>
            <p:spPr>
              <a:xfrm>
                <a:off x="1214257" y="1523360"/>
                <a:ext cx="6847207" cy="3321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lvl="0" algn="just">
                  <a:buClr>
                    <a:schemeClr val="dk1"/>
                  </a:buClr>
                  <a:buSzPts val="1100"/>
                </a:pPr>
                <a:r>
                  <a:rPr lang="en-US" sz="1600" dirty="0" err="1"/>
                  <a:t>Cập</a:t>
                </a:r>
                <a:r>
                  <a:rPr lang="en-US" sz="1600" dirty="0"/>
                  <a:t> </a:t>
                </a:r>
                <a:r>
                  <a:rPr lang="en-US" sz="1600" dirty="0" err="1"/>
                  <a:t>nhật</a:t>
                </a:r>
                <a:r>
                  <a:rPr lang="en-US" sz="1600" dirty="0"/>
                  <a:t> </a:t>
                </a:r>
                <a:r>
                  <a:rPr lang="en-US" sz="1600" dirty="0" err="1"/>
                  <a:t>và</a:t>
                </a:r>
                <a:r>
                  <a:rPr lang="en-US" sz="1600" dirty="0"/>
                  <a:t> </a:t>
                </a:r>
                <a:r>
                  <a:rPr lang="en-US" sz="1600" dirty="0" err="1"/>
                  <a:t>áp</a:t>
                </a:r>
                <a:r>
                  <a:rPr lang="en-US" sz="1600" dirty="0"/>
                  <a:t> </a:t>
                </a:r>
                <a:r>
                  <a:rPr lang="en-US" sz="1600" dirty="0" err="1"/>
                  <a:t>dụng</a:t>
                </a:r>
                <a:r>
                  <a:rPr lang="en-US" sz="1600" dirty="0"/>
                  <a:t> </a:t>
                </a:r>
                <a:r>
                  <a:rPr lang="en-US" sz="1600" dirty="0" err="1"/>
                  <a:t>khái</a:t>
                </a:r>
                <a:r>
                  <a:rPr lang="en-US" sz="1600" dirty="0"/>
                  <a:t> </a:t>
                </a:r>
                <a:r>
                  <a:rPr lang="en-US" sz="1600" dirty="0" err="1"/>
                  <a:t>niệm</a:t>
                </a:r>
                <a:r>
                  <a:rPr lang="en-US" sz="1600" dirty="0"/>
                  <a:t> </a:t>
                </a:r>
                <a:r>
                  <a:rPr lang="en-US" sz="1600" dirty="0" err="1"/>
                  <a:t>chuẩn</a:t>
                </a:r>
                <a:r>
                  <a:rPr lang="en-US" sz="1600" dirty="0"/>
                  <a:t> </a:t>
                </a:r>
                <a:r>
                  <a:rPr lang="en-US" sz="1600" dirty="0" err="1"/>
                  <a:t>quốc</a:t>
                </a:r>
                <a:r>
                  <a:rPr lang="en-US" sz="1600" dirty="0"/>
                  <a:t> </a:t>
                </a:r>
                <a:r>
                  <a:rPr lang="en-US" sz="1600" dirty="0" err="1"/>
                  <a:t>tế</a:t>
                </a:r>
                <a:r>
                  <a:rPr lang="en-US" sz="1600" dirty="0"/>
                  <a:t> </a:t>
                </a:r>
                <a:r>
                  <a:rPr lang="en-US" sz="1600" dirty="0" err="1"/>
                  <a:t>về</a:t>
                </a:r>
                <a:r>
                  <a:rPr lang="en-US" sz="1600" dirty="0"/>
                  <a:t> </a:t>
                </a:r>
                <a:r>
                  <a:rPr lang="en-US" sz="1600" dirty="0" err="1"/>
                  <a:t>đơn</a:t>
                </a:r>
                <a:r>
                  <a:rPr lang="en-US" sz="1600" dirty="0"/>
                  <a:t> </a:t>
                </a:r>
                <a:r>
                  <a:rPr lang="en-US" sz="1600" dirty="0" err="1"/>
                  <a:t>vị</a:t>
                </a:r>
                <a:r>
                  <a:rPr lang="en-US" sz="1600" dirty="0"/>
                  <a:t> </a:t>
                </a:r>
                <a:r>
                  <a:rPr lang="en-US" sz="1600" dirty="0" err="1"/>
                  <a:t>cơ</a:t>
                </a:r>
                <a:r>
                  <a:rPr lang="en-US" sz="1600" dirty="0"/>
                  <a:t> </a:t>
                </a:r>
                <a:r>
                  <a:rPr lang="en-US" sz="1600" dirty="0" err="1"/>
                  <a:t>sở</a:t>
                </a:r>
                <a:endParaRPr sz="1600" dirty="0">
                  <a:latin typeface="+mj-lt"/>
                  <a:ea typeface="Fira Sans Extra Condensed SemiBold"/>
                  <a:cs typeface="Fira Sans Extra Condensed SemiBold"/>
                  <a:sym typeface="Fira Sans Extra Condensed SemiBold"/>
                </a:endParaRPr>
              </a:p>
            </p:txBody>
          </p:sp>
          <p:sp>
            <p:nvSpPr>
              <p:cNvPr id="14" name="Google Shape;2007;p28">
                <a:extLst>
                  <a:ext uri="{FF2B5EF4-FFF2-40B4-BE49-F238E27FC236}">
                    <a16:creationId xmlns:a16="http://schemas.microsoft.com/office/drawing/2014/main" id="{C4375C43-1C0B-492B-AFF5-0D63B4AC3EFB}"/>
                  </a:ext>
                </a:extLst>
              </p:cNvPr>
              <p:cNvSpPr/>
              <p:nvPr/>
            </p:nvSpPr>
            <p:spPr>
              <a:xfrm>
                <a:off x="1214257" y="1102925"/>
                <a:ext cx="6847207" cy="332100"/>
              </a:xfrm>
              <a:prstGeom prst="rect">
                <a:avLst/>
              </a:prstGeom>
              <a:solidFill>
                <a:srgbClr val="FAD6B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lvl="0" algn="just">
                  <a:buClr>
                    <a:schemeClr val="dk1"/>
                  </a:buClr>
                  <a:buSzPts val="1100"/>
                </a:pPr>
                <a:r>
                  <a:rPr lang="en-US" sz="1600" dirty="0"/>
                  <a:t>Đ</a:t>
                </a:r>
                <a:r>
                  <a:rPr lang="vi-VN" sz="1600" dirty="0"/>
                  <a:t>ổi mới</a:t>
                </a:r>
                <a:r>
                  <a:rPr lang="en-US" sz="1600" dirty="0"/>
                  <a:t> </a:t>
                </a:r>
                <a:r>
                  <a:rPr lang="en-US" sz="1600" dirty="0" err="1"/>
                  <a:t>nội</a:t>
                </a:r>
                <a:r>
                  <a:rPr lang="en-US" sz="1600" dirty="0"/>
                  <a:t> dung </a:t>
                </a:r>
                <a:r>
                  <a:rPr lang="en-US" sz="1600" dirty="0" err="1"/>
                  <a:t>và</a:t>
                </a:r>
                <a:r>
                  <a:rPr lang="vi-VN" sz="1600" dirty="0"/>
                  <a:t> hình thức</a:t>
                </a:r>
                <a:r>
                  <a:rPr lang="en-US" sz="1600" dirty="0"/>
                  <a:t> </a:t>
                </a:r>
                <a:r>
                  <a:rPr lang="en-US" sz="1600" dirty="0" err="1"/>
                  <a:t>thu</a:t>
                </a:r>
                <a:r>
                  <a:rPr lang="en-US" sz="1600" dirty="0"/>
                  <a:t> </a:t>
                </a:r>
                <a:r>
                  <a:rPr lang="en-US" sz="1600" dirty="0" err="1"/>
                  <a:t>thập</a:t>
                </a:r>
                <a:r>
                  <a:rPr lang="en-US" sz="1600" dirty="0"/>
                  <a:t> </a:t>
                </a:r>
                <a:r>
                  <a:rPr lang="vi-VN" sz="1600" dirty="0"/>
                  <a:t>thông tin</a:t>
                </a:r>
                <a:endParaRPr sz="1600" dirty="0">
                  <a:solidFill>
                    <a:schemeClr val="dk1"/>
                  </a:solidFill>
                  <a:latin typeface="+mj-lt"/>
                </a:endParaRPr>
              </a:p>
            </p:txBody>
          </p:sp>
          <p:sp>
            <p:nvSpPr>
              <p:cNvPr id="18" name="Google Shape;2011;p28">
                <a:extLst>
                  <a:ext uri="{FF2B5EF4-FFF2-40B4-BE49-F238E27FC236}">
                    <a16:creationId xmlns:a16="http://schemas.microsoft.com/office/drawing/2014/main" id="{FD925B5B-42AA-4617-8E8B-D3AD88ED458C}"/>
                  </a:ext>
                </a:extLst>
              </p:cNvPr>
              <p:cNvSpPr/>
              <p:nvPr/>
            </p:nvSpPr>
            <p:spPr>
              <a:xfrm>
                <a:off x="1214257" y="2364230"/>
                <a:ext cx="6847207" cy="3321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lvl="0" algn="just">
                  <a:buClr>
                    <a:schemeClr val="dk1"/>
                  </a:buClr>
                  <a:buSzPts val="1100"/>
                </a:pPr>
                <a:r>
                  <a:rPr lang="it-IT" sz="1600" dirty="0"/>
                  <a:t>Ứng dụng triệt để công nghệ thông tin trong tất cả các công đoạn</a:t>
                </a:r>
                <a:endParaRPr sz="1600" dirty="0">
                  <a:latin typeface="+mn-lt"/>
                  <a:ea typeface="Fira Sans Extra Condensed SemiBold"/>
                  <a:cs typeface="Fira Sans Extra Condensed SemiBold"/>
                  <a:sym typeface="Fira Sans Extra Condensed SemiBold"/>
                </a:endParaRPr>
              </a:p>
            </p:txBody>
          </p:sp>
          <p:sp>
            <p:nvSpPr>
              <p:cNvPr id="17" name="Google Shape;2010;p28">
                <a:extLst>
                  <a:ext uri="{FF2B5EF4-FFF2-40B4-BE49-F238E27FC236}">
                    <a16:creationId xmlns:a16="http://schemas.microsoft.com/office/drawing/2014/main" id="{1C570F26-0551-4F4B-990B-024C482C7AF8}"/>
                  </a:ext>
                </a:extLst>
              </p:cNvPr>
              <p:cNvSpPr/>
              <p:nvPr/>
            </p:nvSpPr>
            <p:spPr>
              <a:xfrm>
                <a:off x="1214257" y="1943795"/>
                <a:ext cx="6847207" cy="3321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lvl="0" algn="just">
                  <a:buClr>
                    <a:schemeClr val="dk1"/>
                  </a:buClr>
                  <a:buSzPts val="1100"/>
                </a:pPr>
                <a:r>
                  <a:rPr lang="en-US" sz="1600" dirty="0"/>
                  <a:t>T</a:t>
                </a:r>
                <a:r>
                  <a:rPr lang="vi-VN" sz="1600" dirty="0"/>
                  <a:t>hống nhất năm số liệu cho các loại đơn vị điều tra</a:t>
                </a:r>
                <a:endParaRPr sz="1600" dirty="0">
                  <a:latin typeface="+mn-lt"/>
                  <a:ea typeface="Fira Sans Extra Condensed SemiBold"/>
                  <a:cs typeface="Fira Sans Extra Condensed SemiBold"/>
                  <a:sym typeface="Fira Sans Extra Condensed SemiBold"/>
                </a:endParaRPr>
              </a:p>
            </p:txBody>
          </p:sp>
          <p:sp>
            <p:nvSpPr>
              <p:cNvPr id="19" name="Google Shape;2012;p28">
                <a:extLst>
                  <a:ext uri="{FF2B5EF4-FFF2-40B4-BE49-F238E27FC236}">
                    <a16:creationId xmlns:a16="http://schemas.microsoft.com/office/drawing/2014/main" id="{D2A10AD1-1164-4E8F-BCC8-186F3B433407}"/>
                  </a:ext>
                </a:extLst>
              </p:cNvPr>
              <p:cNvSpPr/>
              <p:nvPr/>
            </p:nvSpPr>
            <p:spPr>
              <a:xfrm>
                <a:off x="1214257" y="3200522"/>
                <a:ext cx="6847207" cy="3321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lvl="0" algn="just">
                  <a:buClr>
                    <a:schemeClr val="dk1"/>
                  </a:buClr>
                  <a:buSzPts val="1100"/>
                </a:pPr>
                <a:r>
                  <a:rPr lang="it-IT" sz="1600" dirty="0"/>
                  <a:t>Nâng cao chất lượng thông tin và tiết kiệm kinh phí</a:t>
                </a:r>
                <a:endParaRPr sz="1600" dirty="0">
                  <a:latin typeface="+mn-lt"/>
                  <a:ea typeface="Fira Sans Extra Condensed SemiBold"/>
                  <a:cs typeface="Fira Sans Extra Condensed SemiBold"/>
                  <a:sym typeface="Fira Sans Extra Condensed SemiBold"/>
                </a:endParaRPr>
              </a:p>
            </p:txBody>
          </p:sp>
          <p:grpSp>
            <p:nvGrpSpPr>
              <p:cNvPr id="20" name="Google Shape;2013;p28">
                <a:extLst>
                  <a:ext uri="{FF2B5EF4-FFF2-40B4-BE49-F238E27FC236}">
                    <a16:creationId xmlns:a16="http://schemas.microsoft.com/office/drawing/2014/main" id="{8A0C0C3F-CC97-4DFF-96D3-1FAF44E1656C}"/>
                  </a:ext>
                </a:extLst>
              </p:cNvPr>
              <p:cNvGrpSpPr/>
              <p:nvPr/>
            </p:nvGrpSpPr>
            <p:grpSpPr>
              <a:xfrm>
                <a:off x="626261" y="2401911"/>
                <a:ext cx="337132" cy="248722"/>
                <a:chOff x="5223609" y="3731112"/>
                <a:chExt cx="371782" cy="274285"/>
              </a:xfrm>
            </p:grpSpPr>
            <p:sp>
              <p:nvSpPr>
                <p:cNvPr id="37" name="Google Shape;2014;p28">
                  <a:extLst>
                    <a:ext uri="{FF2B5EF4-FFF2-40B4-BE49-F238E27FC236}">
                      <a16:creationId xmlns:a16="http://schemas.microsoft.com/office/drawing/2014/main" id="{C7192011-1B46-43C6-B1C2-8200FDD70CF4}"/>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15;p28">
                  <a:extLst>
                    <a:ext uri="{FF2B5EF4-FFF2-40B4-BE49-F238E27FC236}">
                      <a16:creationId xmlns:a16="http://schemas.microsoft.com/office/drawing/2014/main" id="{DE424AE7-519E-44B7-A4A1-3E25E7DFA6A6}"/>
                    </a:ext>
                  </a:extLst>
                </p:cNvPr>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016;p28">
                <a:extLst>
                  <a:ext uri="{FF2B5EF4-FFF2-40B4-BE49-F238E27FC236}">
                    <a16:creationId xmlns:a16="http://schemas.microsoft.com/office/drawing/2014/main" id="{A05CC028-BDEE-4035-95C4-29486C85430B}"/>
                  </a:ext>
                </a:extLst>
              </p:cNvPr>
              <p:cNvGrpSpPr/>
              <p:nvPr/>
            </p:nvGrpSpPr>
            <p:grpSpPr>
              <a:xfrm>
                <a:off x="626261" y="2822506"/>
                <a:ext cx="337132" cy="248722"/>
                <a:chOff x="5223609" y="3731112"/>
                <a:chExt cx="371782" cy="274285"/>
              </a:xfrm>
            </p:grpSpPr>
            <p:sp>
              <p:nvSpPr>
                <p:cNvPr id="35" name="Google Shape;2017;p28">
                  <a:extLst>
                    <a:ext uri="{FF2B5EF4-FFF2-40B4-BE49-F238E27FC236}">
                      <a16:creationId xmlns:a16="http://schemas.microsoft.com/office/drawing/2014/main" id="{7D82F496-F784-4D36-BAB4-B3C743E4A280}"/>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18;p28">
                  <a:extLst>
                    <a:ext uri="{FF2B5EF4-FFF2-40B4-BE49-F238E27FC236}">
                      <a16:creationId xmlns:a16="http://schemas.microsoft.com/office/drawing/2014/main" id="{1C16CE61-F3BA-4584-8D47-15A46577AE93}"/>
                    </a:ext>
                  </a:extLst>
                </p:cNvPr>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 name="Google Shape;2006;p28">
              <a:extLst>
                <a:ext uri="{FF2B5EF4-FFF2-40B4-BE49-F238E27FC236}">
                  <a16:creationId xmlns:a16="http://schemas.microsoft.com/office/drawing/2014/main" id="{2C756D5A-9951-4C42-88FA-4768C09B3741}"/>
                </a:ext>
              </a:extLst>
            </p:cNvPr>
            <p:cNvSpPr/>
            <p:nvPr/>
          </p:nvSpPr>
          <p:spPr>
            <a:xfrm>
              <a:off x="770300" y="3662416"/>
              <a:ext cx="657900" cy="332100"/>
            </a:xfrm>
            <a:prstGeom prst="rect">
              <a:avLst/>
            </a:prstGeom>
            <a:solidFill>
              <a:srgbClr val="FFD40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1600">
                <a:solidFill>
                  <a:schemeClr val="dk1"/>
                </a:solidFill>
              </a:endParaRPr>
            </a:p>
          </p:txBody>
        </p:sp>
        <p:sp>
          <p:nvSpPr>
            <p:cNvPr id="46" name="Google Shape;2012;p28">
              <a:extLst>
                <a:ext uri="{FF2B5EF4-FFF2-40B4-BE49-F238E27FC236}">
                  <a16:creationId xmlns:a16="http://schemas.microsoft.com/office/drawing/2014/main" id="{0F6E2F67-A6F9-4BC6-B20F-F41AFFDF1F8A}"/>
                </a:ext>
              </a:extLst>
            </p:cNvPr>
            <p:cNvSpPr/>
            <p:nvPr/>
          </p:nvSpPr>
          <p:spPr>
            <a:xfrm>
              <a:off x="1526492" y="3246581"/>
              <a:ext cx="6847207" cy="3321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lvl="0" algn="just">
                <a:buClr>
                  <a:schemeClr val="dk1"/>
                </a:buClr>
                <a:buSzPts val="1100"/>
              </a:pPr>
              <a:r>
                <a:rPr lang="en-US" sz="1600" dirty="0"/>
                <a:t>Đ</a:t>
              </a:r>
              <a:r>
                <a:rPr lang="vi-VN" sz="1600" dirty="0"/>
                <a:t>ổi mới </a:t>
              </a:r>
              <a:r>
                <a:rPr lang="it-IT" sz="1600" dirty="0"/>
                <a:t>cách thức phối hợp </a:t>
              </a:r>
              <a:r>
                <a:rPr lang="vi-VN" sz="1600" dirty="0"/>
                <a:t>với các Bộ, ngành </a:t>
              </a:r>
              <a:r>
                <a:rPr lang="it-IT" sz="1600" dirty="0"/>
                <a:t>trong triển khai thực hiện</a:t>
              </a:r>
              <a:endParaRPr sz="1600" dirty="0">
                <a:latin typeface="+mn-lt"/>
                <a:ea typeface="Fira Sans Extra Condensed SemiBold"/>
                <a:cs typeface="Fira Sans Extra Condensed SemiBold"/>
                <a:sym typeface="Fira Sans Extra Condensed SemiBold"/>
              </a:endParaRPr>
            </a:p>
          </p:txBody>
        </p:sp>
        <p:sp>
          <p:nvSpPr>
            <p:cNvPr id="47" name="Google Shape;2017;p28">
              <a:extLst>
                <a:ext uri="{FF2B5EF4-FFF2-40B4-BE49-F238E27FC236}">
                  <a16:creationId xmlns:a16="http://schemas.microsoft.com/office/drawing/2014/main" id="{2545B819-475A-40ED-825C-C8E7C633B403}"/>
                </a:ext>
              </a:extLst>
            </p:cNvPr>
            <p:cNvSpPr/>
            <p:nvPr/>
          </p:nvSpPr>
          <p:spPr>
            <a:xfrm>
              <a:off x="938496" y="3713876"/>
              <a:ext cx="337132" cy="248722"/>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18;p28">
              <a:extLst>
                <a:ext uri="{FF2B5EF4-FFF2-40B4-BE49-F238E27FC236}">
                  <a16:creationId xmlns:a16="http://schemas.microsoft.com/office/drawing/2014/main" id="{C99D7F34-8756-4DFC-8A12-9101B8351471}"/>
                </a:ext>
              </a:extLst>
            </p:cNvPr>
            <p:cNvSpPr/>
            <p:nvPr/>
          </p:nvSpPr>
          <p:spPr>
            <a:xfrm>
              <a:off x="1041043" y="3713876"/>
              <a:ext cx="233188" cy="214011"/>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8223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4153D9-B106-4C2F-BFF6-BF441A86A12D}"/>
              </a:ext>
            </a:extLst>
          </p:cNvPr>
          <p:cNvSpPr>
            <a:spLocks noGrp="1"/>
          </p:cNvSpPr>
          <p:nvPr>
            <p:ph type="title"/>
          </p:nvPr>
        </p:nvSpPr>
        <p:spPr>
          <a:xfrm>
            <a:off x="2503850" y="248806"/>
            <a:ext cx="6328450" cy="841800"/>
          </a:xfrm>
          <a:solidFill>
            <a:schemeClr val="bg1"/>
          </a:solidFill>
          <a:ln>
            <a:solidFill>
              <a:schemeClr val="tx1">
                <a:lumMod val="95000"/>
                <a:lumOff val="5000"/>
              </a:schemeClr>
            </a:solidFill>
          </a:ln>
        </p:spPr>
        <p:txBody>
          <a:bodyPr spcFirstLastPara="1" wrap="square" lIns="91425" tIns="91425" rIns="91425" bIns="91425" anchor="b" anchorCtr="0">
            <a:normAutofit/>
          </a:bodyPr>
          <a:lstStyle/>
          <a:p>
            <a:r>
              <a:rPr lang="vi-VN" sz="3900" b="1" i="0" u="none" strike="noStrike" cap="none">
                <a:solidFill>
                  <a:schemeClr val="tx1">
                    <a:lumMod val="75000"/>
                    <a:lumOff val="25000"/>
                  </a:schemeClr>
                </a:solidFill>
                <a:latin typeface="+mn-lt"/>
                <a:ea typeface="Fira Sans Extra Condensed SemiBold"/>
                <a:cs typeface="Fira Sans Extra Condensed SemiBold"/>
                <a:sym typeface="Fira Sans Extra Condensed SemiBold"/>
              </a:rPr>
              <a:t>KẾT QUẢ SƠ BỘ</a:t>
            </a:r>
            <a:endParaRPr lang="en-US" sz="3900" b="1" i="0" u="none" strike="noStrike" cap="none">
              <a:solidFill>
                <a:schemeClr val="tx1">
                  <a:lumMod val="75000"/>
                  <a:lumOff val="25000"/>
                </a:schemeClr>
              </a:solidFill>
              <a:latin typeface="+mn-lt"/>
              <a:ea typeface="Fira Sans Extra Condensed SemiBold"/>
              <a:cs typeface="Fira Sans Extra Condensed SemiBold"/>
              <a:sym typeface="Fira Sans Extra Condensed SemiBold"/>
            </a:endParaRPr>
          </a:p>
        </p:txBody>
      </p:sp>
      <p:pic>
        <p:nvPicPr>
          <p:cNvPr id="8" name="Picture 7" descr="A group of people wearing masks&#10;&#10;Description automatically generated with medium confidence">
            <a:extLst>
              <a:ext uri="{FF2B5EF4-FFF2-40B4-BE49-F238E27FC236}">
                <a16:creationId xmlns:a16="http://schemas.microsoft.com/office/drawing/2014/main" id="{5FA30779-F3A7-4CC9-AB64-62EE1340C28F}"/>
              </a:ext>
            </a:extLst>
          </p:cNvPr>
          <p:cNvPicPr>
            <a:picLocks noChangeAspect="1"/>
          </p:cNvPicPr>
          <p:nvPr/>
        </p:nvPicPr>
        <p:blipFill rotWithShape="1">
          <a:blip r:embed="rId3"/>
          <a:srcRect l="22304" r="4602"/>
          <a:stretch/>
        </p:blipFill>
        <p:spPr>
          <a:xfrm>
            <a:off x="518201" y="980201"/>
            <a:ext cx="1918964" cy="1747024"/>
          </a:xfrm>
          <a:prstGeom prst="hexagon">
            <a:avLst/>
          </a:prstGeom>
        </p:spPr>
      </p:pic>
      <p:pic>
        <p:nvPicPr>
          <p:cNvPr id="11" name="Picture 10" descr="A group of people sitting at a table with masks on&#10;&#10;Description automatically generated with low confidence">
            <a:extLst>
              <a:ext uri="{FF2B5EF4-FFF2-40B4-BE49-F238E27FC236}">
                <a16:creationId xmlns:a16="http://schemas.microsoft.com/office/drawing/2014/main" id="{08497413-2365-4C65-A937-059B779E5C69}"/>
              </a:ext>
            </a:extLst>
          </p:cNvPr>
          <p:cNvPicPr>
            <a:picLocks noChangeAspect="1"/>
          </p:cNvPicPr>
          <p:nvPr/>
        </p:nvPicPr>
        <p:blipFill rotWithShape="1">
          <a:blip r:embed="rId4"/>
          <a:srcRect l="18071"/>
          <a:stretch/>
        </p:blipFill>
        <p:spPr>
          <a:xfrm>
            <a:off x="0" y="216001"/>
            <a:ext cx="1036403" cy="841800"/>
          </a:xfrm>
          <a:prstGeom prst="hexagon">
            <a:avLst/>
          </a:prstGeom>
        </p:spPr>
      </p:pic>
      <p:sp>
        <p:nvSpPr>
          <p:cNvPr id="10" name="Google Shape;576;p16">
            <a:extLst>
              <a:ext uri="{FF2B5EF4-FFF2-40B4-BE49-F238E27FC236}">
                <a16:creationId xmlns:a16="http://schemas.microsoft.com/office/drawing/2014/main" id="{B489B5A7-B113-4C9C-88D5-71E797492140}"/>
              </a:ext>
            </a:extLst>
          </p:cNvPr>
          <p:cNvSpPr/>
          <p:nvPr/>
        </p:nvSpPr>
        <p:spPr>
          <a:xfrm>
            <a:off x="2503850" y="1355625"/>
            <a:ext cx="6328450" cy="996176"/>
          </a:xfrm>
          <a:prstGeom prst="roundRect">
            <a:avLst>
              <a:gd name="adj" fmla="val 0"/>
            </a:avLst>
          </a:prstGeom>
          <a:solidFill>
            <a:schemeClr val="bg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b="1" i="1" dirty="0">
                <a:solidFill>
                  <a:schemeClr val="dk1"/>
                </a:solidFill>
                <a:latin typeface="+mn-lt"/>
                <a:ea typeface="Roboto"/>
                <a:cs typeface="Roboto"/>
                <a:sym typeface="Roboto"/>
              </a:rPr>
              <a:t>Theo Kết quả sơ bộ Tổng điều tra kinh tế năm 2021, số lượng và lao động các đơn vị điều tra năm 2020 đều tăng so với năm 2016 nhưng mức độ tăng về lao động thấp hơn so với các giai đoạn trước.</a:t>
            </a:r>
            <a:endParaRPr lang="en-US" b="1" i="1" dirty="0">
              <a:solidFill>
                <a:schemeClr val="dk1"/>
              </a:solidFill>
              <a:latin typeface="+mn-lt"/>
              <a:ea typeface="Roboto Medium"/>
              <a:cs typeface="Roboto Medium"/>
              <a:sym typeface="Roboto Medium"/>
            </a:endParaRPr>
          </a:p>
        </p:txBody>
      </p:sp>
      <p:sp>
        <p:nvSpPr>
          <p:cNvPr id="12" name="Google Shape;587;p16">
            <a:extLst>
              <a:ext uri="{FF2B5EF4-FFF2-40B4-BE49-F238E27FC236}">
                <a16:creationId xmlns:a16="http://schemas.microsoft.com/office/drawing/2014/main" id="{881CAA05-347E-4C70-9360-AC4D4AAC160E}"/>
              </a:ext>
            </a:extLst>
          </p:cNvPr>
          <p:cNvSpPr/>
          <p:nvPr/>
        </p:nvSpPr>
        <p:spPr>
          <a:xfrm>
            <a:off x="2503850" y="2750158"/>
            <a:ext cx="2024615" cy="572700"/>
          </a:xfrm>
          <a:prstGeom prst="roundRect">
            <a:avLst>
              <a:gd name="adj" fmla="val 0"/>
            </a:avLst>
          </a:prstGeom>
          <a:solidFill>
            <a:srgbClr val="FFD40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Số đơn vị điều tra</a:t>
            </a:r>
            <a:endParaRPr sz="1600">
              <a:solidFill>
                <a:schemeClr val="dk1"/>
              </a:solidFill>
              <a:latin typeface="+mj-lt"/>
              <a:ea typeface="Fira Sans Extra Condensed SemiBold"/>
              <a:cs typeface="Fira Sans Extra Condensed SemiBold"/>
              <a:sym typeface="Fira Sans Extra Condensed SemiBold"/>
            </a:endParaRPr>
          </a:p>
        </p:txBody>
      </p:sp>
      <p:sp>
        <p:nvSpPr>
          <p:cNvPr id="13" name="Google Shape;2811;p35">
            <a:extLst>
              <a:ext uri="{FF2B5EF4-FFF2-40B4-BE49-F238E27FC236}">
                <a16:creationId xmlns:a16="http://schemas.microsoft.com/office/drawing/2014/main" id="{BC3F3D3D-8641-4CAD-820E-43A476C5CF62}"/>
              </a:ext>
            </a:extLst>
          </p:cNvPr>
          <p:cNvSpPr txBox="1"/>
          <p:nvPr/>
        </p:nvSpPr>
        <p:spPr>
          <a:xfrm>
            <a:off x="2503850" y="3365866"/>
            <a:ext cx="2024615" cy="1062244"/>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dirty="0">
                <a:solidFill>
                  <a:srgbClr val="242424"/>
                </a:solidFill>
                <a:latin typeface="+mn-lt"/>
                <a:ea typeface="Roboto"/>
                <a:cs typeface="Roboto"/>
                <a:sym typeface="Roboto"/>
              </a:rPr>
              <a:t>6</a:t>
            </a:r>
            <a:r>
              <a:rPr lang="vi-VN" sz="16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triệu</a:t>
            </a:r>
            <a:r>
              <a:rPr lang="en-US"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đơn</a:t>
            </a:r>
            <a:r>
              <a:rPr lang="en-US"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vị</a:t>
            </a:r>
            <a:endParaRPr lang="en-US" sz="1200" dirty="0">
              <a:solidFill>
                <a:srgbClr val="242424"/>
              </a:solidFill>
              <a:latin typeface="+mn-lt"/>
              <a:ea typeface="Roboto"/>
              <a:cs typeface="Roboto"/>
              <a:sym typeface="Roboto"/>
            </a:endParaRPr>
          </a:p>
          <a:p>
            <a:pPr algn="ctr">
              <a:spcAft>
                <a:spcPts val="600"/>
              </a:spcAft>
              <a:buClr>
                <a:schemeClr val="dk1"/>
              </a:buClr>
              <a:buSzPts val="1100"/>
            </a:pPr>
            <a:r>
              <a:rPr lang="vi-VN" sz="1200" dirty="0">
                <a:solidFill>
                  <a:srgbClr val="242424"/>
                </a:solidFill>
                <a:latin typeface="+mn-lt"/>
                <a:ea typeface="Roboto"/>
                <a:cs typeface="Roboto"/>
                <a:sym typeface="Roboto"/>
              </a:rPr>
              <a:t>(tăng 444,7 nghìn đơn vị, tương đương tăng </a:t>
            </a:r>
            <a:r>
              <a:rPr lang="en-GB" sz="1200" dirty="0">
                <a:solidFill>
                  <a:srgbClr val="242424"/>
                </a:solidFill>
                <a:latin typeface="+mn-lt"/>
                <a:ea typeface="Roboto"/>
                <a:cs typeface="Roboto"/>
                <a:sym typeface="Roboto"/>
              </a:rPr>
              <a:t>8,0</a:t>
            </a:r>
            <a:r>
              <a:rPr lang="vi-VN" sz="1200" dirty="0">
                <a:solidFill>
                  <a:srgbClr val="242424"/>
                </a:solidFill>
                <a:latin typeface="+mn-lt"/>
                <a:ea typeface="Roboto"/>
                <a:cs typeface="Roboto"/>
                <a:sym typeface="Roboto"/>
              </a:rPr>
              <a:t>%</a:t>
            </a:r>
            <a:br>
              <a:rPr lang="vi-VN" sz="1200" dirty="0">
                <a:solidFill>
                  <a:srgbClr val="242424"/>
                </a:solidFill>
                <a:latin typeface="+mn-lt"/>
                <a:ea typeface="Roboto"/>
                <a:cs typeface="Roboto"/>
                <a:sym typeface="Roboto"/>
              </a:rPr>
            </a:br>
            <a:r>
              <a:rPr lang="vi-VN" sz="1200" dirty="0">
                <a:solidFill>
                  <a:srgbClr val="242424"/>
                </a:solidFill>
                <a:latin typeface="+mn-lt"/>
                <a:ea typeface="Roboto"/>
                <a:cs typeface="Roboto"/>
                <a:sym typeface="Roboto"/>
              </a:rPr>
              <a:t>so với năm 2016)</a:t>
            </a:r>
            <a:endParaRPr lang="en-US" sz="1200" dirty="0">
              <a:solidFill>
                <a:srgbClr val="242424"/>
              </a:solidFill>
              <a:latin typeface="+mn-lt"/>
              <a:ea typeface="Roboto"/>
              <a:cs typeface="Roboto"/>
              <a:sym typeface="Roboto"/>
            </a:endParaRPr>
          </a:p>
        </p:txBody>
      </p:sp>
      <p:sp>
        <p:nvSpPr>
          <p:cNvPr id="14" name="Google Shape;587;p16">
            <a:extLst>
              <a:ext uri="{FF2B5EF4-FFF2-40B4-BE49-F238E27FC236}">
                <a16:creationId xmlns:a16="http://schemas.microsoft.com/office/drawing/2014/main" id="{985A109C-CEBA-4557-8ECF-489816E606EC}"/>
              </a:ext>
            </a:extLst>
          </p:cNvPr>
          <p:cNvSpPr/>
          <p:nvPr/>
        </p:nvSpPr>
        <p:spPr>
          <a:xfrm>
            <a:off x="4681386" y="2738641"/>
            <a:ext cx="1901953" cy="572700"/>
          </a:xfrm>
          <a:prstGeom prst="roundRect">
            <a:avLst>
              <a:gd name="adj" fmla="val 0"/>
            </a:avLst>
          </a:prstGeom>
          <a:solidFill>
            <a:srgbClr val="00B0F0"/>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vi-VN" sz="1600">
                <a:solidFill>
                  <a:schemeClr val="dk1"/>
                </a:solidFill>
                <a:latin typeface="+mn-lt"/>
                <a:ea typeface="Fira Sans Extra Condensed SemiBold"/>
                <a:cs typeface="Fira Sans Extra Condensed SemiBold"/>
                <a:sym typeface="Fira Sans Extra Condensed SemiBold"/>
              </a:rPr>
              <a:t>Số lao động</a:t>
            </a:r>
            <a:endParaRPr sz="1600">
              <a:solidFill>
                <a:schemeClr val="dk1"/>
              </a:solidFill>
              <a:latin typeface="+mn-lt"/>
              <a:ea typeface="Fira Sans Extra Condensed SemiBold"/>
              <a:cs typeface="Fira Sans Extra Condensed SemiBold"/>
              <a:sym typeface="Fira Sans Extra Condensed SemiBold"/>
            </a:endParaRPr>
          </a:p>
        </p:txBody>
      </p:sp>
      <p:sp>
        <p:nvSpPr>
          <p:cNvPr id="15" name="Google Shape;2811;p35">
            <a:extLst>
              <a:ext uri="{FF2B5EF4-FFF2-40B4-BE49-F238E27FC236}">
                <a16:creationId xmlns:a16="http://schemas.microsoft.com/office/drawing/2014/main" id="{0BBB8028-FDD5-455F-AB4D-C806D19CA4F6}"/>
              </a:ext>
            </a:extLst>
          </p:cNvPr>
          <p:cNvSpPr txBox="1"/>
          <p:nvPr/>
        </p:nvSpPr>
        <p:spPr>
          <a:xfrm>
            <a:off x="4681386" y="3354348"/>
            <a:ext cx="1901953" cy="1062243"/>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26</a:t>
            </a:r>
            <a:r>
              <a:rPr lang="vi-VN" sz="160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triệu</a:t>
            </a:r>
            <a:r>
              <a:rPr lang="en-US"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người</a:t>
            </a:r>
            <a:endParaRPr lang="en-US" sz="1200" dirty="0">
              <a:solidFill>
                <a:srgbClr val="242424"/>
              </a:solidFill>
              <a:latin typeface="+mn-lt"/>
              <a:ea typeface="Roboto"/>
              <a:cs typeface="Roboto"/>
              <a:sym typeface="Roboto"/>
            </a:endParaRPr>
          </a:p>
          <a:p>
            <a:pPr algn="ctr">
              <a:spcAft>
                <a:spcPts val="600"/>
              </a:spcAft>
              <a:buClr>
                <a:schemeClr val="dk1"/>
              </a:buClr>
              <a:buSzPts val="1100"/>
            </a:pPr>
            <a:r>
              <a:rPr lang="vi-VN" sz="1200" dirty="0">
                <a:solidFill>
                  <a:srgbClr val="242424"/>
                </a:solidFill>
                <a:latin typeface="+mn-lt"/>
                <a:ea typeface="Roboto"/>
                <a:cs typeface="Roboto"/>
                <a:sym typeface="Roboto"/>
              </a:rPr>
              <a:t>(tăng 752,8 nghìn người, tương đương tăng </a:t>
            </a:r>
            <a:r>
              <a:rPr lang="en-GB" sz="1200" dirty="0">
                <a:solidFill>
                  <a:srgbClr val="242424"/>
                </a:solidFill>
                <a:latin typeface="+mn-lt"/>
                <a:ea typeface="Roboto"/>
                <a:cs typeface="Roboto"/>
                <a:sym typeface="Roboto"/>
              </a:rPr>
              <a:t>3,0</a:t>
            </a:r>
            <a:r>
              <a:rPr lang="vi-VN" sz="1200" dirty="0">
                <a:solidFill>
                  <a:srgbClr val="242424"/>
                </a:solidFill>
                <a:latin typeface="+mn-lt"/>
                <a:ea typeface="Roboto"/>
                <a:cs typeface="Roboto"/>
                <a:sym typeface="Roboto"/>
              </a:rPr>
              <a:t>%</a:t>
            </a:r>
            <a:br>
              <a:rPr lang="vi-VN" sz="1200" dirty="0">
                <a:solidFill>
                  <a:srgbClr val="242424"/>
                </a:solidFill>
                <a:latin typeface="+mn-lt"/>
                <a:ea typeface="Roboto"/>
                <a:cs typeface="Roboto"/>
                <a:sym typeface="Roboto"/>
              </a:rPr>
            </a:br>
            <a:r>
              <a:rPr lang="vi-VN" sz="1200" dirty="0">
                <a:solidFill>
                  <a:srgbClr val="242424"/>
                </a:solidFill>
                <a:latin typeface="+mn-lt"/>
                <a:ea typeface="Roboto"/>
                <a:cs typeface="Roboto"/>
                <a:sym typeface="Roboto"/>
              </a:rPr>
              <a:t>so với năm 2016)</a:t>
            </a:r>
            <a:endParaRPr lang="en-US" sz="1200" dirty="0">
              <a:solidFill>
                <a:srgbClr val="242424"/>
              </a:solidFill>
              <a:latin typeface="+mn-lt"/>
              <a:ea typeface="Roboto"/>
              <a:cs typeface="Roboto"/>
              <a:sym typeface="Roboto"/>
            </a:endParaRPr>
          </a:p>
        </p:txBody>
      </p:sp>
      <p:pic>
        <p:nvPicPr>
          <p:cNvPr id="3" name="Picture 2" descr="A group of people standing around a table&#10;&#10;Description automatically generated with medium confidence">
            <a:extLst>
              <a:ext uri="{FF2B5EF4-FFF2-40B4-BE49-F238E27FC236}">
                <a16:creationId xmlns:a16="http://schemas.microsoft.com/office/drawing/2014/main" id="{3321C35C-BCC9-43F2-8417-85E9DCD789F4}"/>
              </a:ext>
            </a:extLst>
          </p:cNvPr>
          <p:cNvPicPr>
            <a:picLocks noChangeAspect="1"/>
          </p:cNvPicPr>
          <p:nvPr/>
        </p:nvPicPr>
        <p:blipFill rotWithShape="1">
          <a:blip r:embed="rId5"/>
          <a:srcRect l="8041" r="6309"/>
          <a:stretch/>
        </p:blipFill>
        <p:spPr>
          <a:xfrm>
            <a:off x="687055" y="2849715"/>
            <a:ext cx="1262616" cy="1035755"/>
          </a:xfrm>
          <a:prstGeom prst="hexagon">
            <a:avLst/>
          </a:prstGeom>
        </p:spPr>
      </p:pic>
      <p:sp>
        <p:nvSpPr>
          <p:cNvPr id="16" name="Google Shape;587;p16">
            <a:extLst>
              <a:ext uri="{FF2B5EF4-FFF2-40B4-BE49-F238E27FC236}">
                <a16:creationId xmlns:a16="http://schemas.microsoft.com/office/drawing/2014/main" id="{517A1A2B-3CC1-4EFB-A234-2906745C0D5E}"/>
              </a:ext>
            </a:extLst>
          </p:cNvPr>
          <p:cNvSpPr/>
          <p:nvPr/>
        </p:nvSpPr>
        <p:spPr>
          <a:xfrm>
            <a:off x="6736260" y="2727225"/>
            <a:ext cx="2096040" cy="572700"/>
          </a:xfrm>
          <a:prstGeom prst="roundRect">
            <a:avLst>
              <a:gd name="adj" fmla="val 0"/>
            </a:avLst>
          </a:prstGeom>
          <a:solidFill>
            <a:schemeClr val="accent5">
              <a:lumMod val="60000"/>
              <a:lumOff val="4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vi-VN" sz="1600">
                <a:solidFill>
                  <a:schemeClr val="dk1"/>
                </a:solidFill>
                <a:latin typeface="+mn-lt"/>
                <a:ea typeface="Fira Sans Extra Condensed SemiBold"/>
                <a:cs typeface="Fira Sans Extra Condensed SemiBold"/>
                <a:sym typeface="Fira Sans Extra Condensed SemiBold"/>
              </a:rPr>
              <a:t>Tốc độ tăng bình quân 2016-2020</a:t>
            </a:r>
            <a:endParaRPr sz="1600">
              <a:solidFill>
                <a:schemeClr val="dk1"/>
              </a:solidFill>
              <a:latin typeface="+mn-lt"/>
              <a:ea typeface="Fira Sans Extra Condensed SemiBold"/>
              <a:cs typeface="Fira Sans Extra Condensed SemiBold"/>
              <a:sym typeface="Fira Sans Extra Condensed SemiBold"/>
            </a:endParaRPr>
          </a:p>
        </p:txBody>
      </p:sp>
      <p:sp>
        <p:nvSpPr>
          <p:cNvPr id="17" name="Google Shape;2811;p35">
            <a:extLst>
              <a:ext uri="{FF2B5EF4-FFF2-40B4-BE49-F238E27FC236}">
                <a16:creationId xmlns:a16="http://schemas.microsoft.com/office/drawing/2014/main" id="{4367D73B-D5C9-4FE2-94AE-D022E09B8DEB}"/>
              </a:ext>
            </a:extLst>
          </p:cNvPr>
          <p:cNvSpPr txBox="1"/>
          <p:nvPr/>
        </p:nvSpPr>
        <p:spPr>
          <a:xfrm>
            <a:off x="6736260" y="3365865"/>
            <a:ext cx="2096040" cy="1062243"/>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1200"/>
              </a:spcBef>
              <a:spcAft>
                <a:spcPts val="600"/>
              </a:spcAft>
              <a:buClr>
                <a:schemeClr val="dk1"/>
              </a:buClr>
              <a:buSzPts val="1100"/>
              <a:buFont typeface="Arial"/>
              <a:buNone/>
            </a:pPr>
            <a:r>
              <a:rPr lang="en-US" sz="1200">
                <a:solidFill>
                  <a:srgbClr val="242424"/>
                </a:solidFill>
                <a:latin typeface="+mn-lt"/>
                <a:ea typeface="Roboto"/>
                <a:cs typeface="Roboto"/>
                <a:sym typeface="Wingdings 3" panose="05040102010807070707" pitchFamily="18" charset="2"/>
              </a:rPr>
              <a:t>tăng</a:t>
            </a:r>
            <a:r>
              <a:rPr lang="en-US" sz="1600">
                <a:solidFill>
                  <a:srgbClr val="242424"/>
                </a:solidFill>
                <a:latin typeface="+mn-lt"/>
                <a:ea typeface="Roboto"/>
                <a:cs typeface="Roboto"/>
                <a:sym typeface="Wingdings 3" panose="05040102010807070707" pitchFamily="18" charset="2"/>
              </a:rPr>
              <a:t> </a:t>
            </a:r>
            <a:r>
              <a:rPr lang="en-US" sz="1600">
                <a:solidFill>
                  <a:srgbClr val="242424"/>
                </a:solidFill>
                <a:latin typeface="+mn-lt"/>
                <a:ea typeface="Roboto"/>
                <a:cs typeface="Roboto"/>
                <a:sym typeface="Roboto"/>
              </a:rPr>
              <a:t>1,9%</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về số đơn vị</a:t>
            </a:r>
          </a:p>
          <a:p>
            <a:pPr marL="0" lvl="0" indent="0" algn="ctr" rtl="0">
              <a:spcBef>
                <a:spcPts val="0"/>
              </a:spcBef>
              <a:spcAft>
                <a:spcPts val="600"/>
              </a:spcAft>
              <a:buClr>
                <a:schemeClr val="dk1"/>
              </a:buClr>
              <a:buSzPts val="1100"/>
              <a:buFont typeface="Arial"/>
              <a:buNone/>
            </a:pPr>
            <a:r>
              <a:rPr lang="en-US" sz="1200">
                <a:solidFill>
                  <a:srgbClr val="242424"/>
                </a:solidFill>
                <a:latin typeface="+mn-lt"/>
                <a:ea typeface="Roboto"/>
                <a:cs typeface="Roboto"/>
                <a:sym typeface="Wingdings 3" panose="05040102010807070707" pitchFamily="18" charset="2"/>
              </a:rPr>
              <a:t>tăng</a:t>
            </a:r>
            <a:r>
              <a:rPr lang="en-US" sz="1600">
                <a:solidFill>
                  <a:srgbClr val="242424"/>
                </a:solidFill>
                <a:latin typeface="+mn-lt"/>
                <a:ea typeface="Roboto"/>
                <a:cs typeface="Roboto"/>
                <a:sym typeface="Wingdings 3" panose="05040102010807070707" pitchFamily="18" charset="2"/>
              </a:rPr>
              <a:t> </a:t>
            </a:r>
            <a:r>
              <a:rPr lang="en-US" sz="1600">
                <a:solidFill>
                  <a:srgbClr val="242424"/>
                </a:solidFill>
                <a:latin typeface="+mn-lt"/>
                <a:ea typeface="Roboto"/>
                <a:cs typeface="Roboto"/>
                <a:sym typeface="Roboto"/>
              </a:rPr>
              <a:t>0,7%</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về số lao động</a:t>
            </a:r>
          </a:p>
        </p:txBody>
      </p:sp>
    </p:spTree>
    <p:extLst>
      <p:ext uri="{BB962C8B-B14F-4D97-AF65-F5344CB8AC3E}">
        <p14:creationId xmlns:p14="http://schemas.microsoft.com/office/powerpoint/2010/main" val="1916909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blip>
          <a:srcRect/>
          <a:stretch>
            <a:fillRect/>
          </a:stretch>
        </a:blipFill>
        <a:effectLst/>
      </p:bgPr>
    </p:bg>
    <p:spTree>
      <p:nvGrpSpPr>
        <p:cNvPr id="1" name="Shape 743"/>
        <p:cNvGrpSpPr/>
        <p:nvPr/>
      </p:nvGrpSpPr>
      <p:grpSpPr>
        <a:xfrm>
          <a:off x="0" y="0"/>
          <a:ext cx="0" cy="0"/>
          <a:chOff x="0" y="0"/>
          <a:chExt cx="0" cy="0"/>
        </a:xfrm>
      </p:grpSpPr>
      <p:sp>
        <p:nvSpPr>
          <p:cNvPr id="746" name="Google Shape;746;p18"/>
          <p:cNvSpPr/>
          <p:nvPr/>
        </p:nvSpPr>
        <p:spPr>
          <a:xfrm>
            <a:off x="7181615" y="2154148"/>
            <a:ext cx="1602526" cy="2410417"/>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2000" dirty="0">
              <a:solidFill>
                <a:srgbClr val="242424"/>
              </a:solidFill>
              <a:latin typeface="+mn-lt"/>
              <a:ea typeface="Roboto"/>
              <a:cs typeface="Roboto"/>
              <a:sym typeface="Roboto"/>
            </a:endParaRPr>
          </a:p>
          <a:p>
            <a:pPr marL="0" lvl="0" indent="0" algn="ctr" rtl="0">
              <a:spcBef>
                <a:spcPts val="0"/>
              </a:spcBef>
              <a:spcAft>
                <a:spcPts val="0"/>
              </a:spcAft>
              <a:buClr>
                <a:schemeClr val="dk1"/>
              </a:buClr>
              <a:buSzPts val="1100"/>
              <a:buFont typeface="Arial"/>
              <a:buNone/>
            </a:pPr>
            <a:endParaRPr lang="en-US" sz="2400" dirty="0">
              <a:solidFill>
                <a:srgbClr val="242424"/>
              </a:solidFill>
              <a:latin typeface="+mn-lt"/>
              <a:ea typeface="Roboto"/>
              <a:cs typeface="Roboto"/>
              <a:sym typeface="Roboto"/>
            </a:endParaRPr>
          </a:p>
          <a:p>
            <a:pPr marL="0" lvl="0" indent="0" algn="ctr" rtl="0">
              <a:spcBef>
                <a:spcPts val="0"/>
              </a:spcBef>
              <a:spcAft>
                <a:spcPts val="600"/>
              </a:spcAft>
              <a:buClr>
                <a:schemeClr val="dk1"/>
              </a:buClr>
              <a:buSzPts val="1100"/>
              <a:buFont typeface="Arial"/>
              <a:buNone/>
            </a:pPr>
            <a:r>
              <a:rPr lang="vi-VN" sz="1600" dirty="0">
                <a:solidFill>
                  <a:srgbClr val="242424"/>
                </a:solidFill>
                <a:latin typeface="+mn-lt"/>
                <a:ea typeface="Roboto"/>
                <a:cs typeface="Roboto"/>
                <a:sym typeface="Roboto"/>
              </a:rPr>
              <a:t>46,8</a:t>
            </a:r>
            <a:r>
              <a:rPr lang="en-US" sz="1600" dirty="0">
                <a:solidFill>
                  <a:srgbClr val="242424"/>
                </a:solidFill>
                <a:latin typeface="+mn-lt"/>
                <a:ea typeface="Roboto"/>
                <a:cs typeface="Roboto"/>
                <a:sym typeface="Roboto"/>
              </a:rPr>
              <a:t> </a:t>
            </a:r>
            <a:r>
              <a:rPr lang="vi-VN" sz="1200" dirty="0">
                <a:solidFill>
                  <a:srgbClr val="242424"/>
                </a:solidFill>
                <a:latin typeface="+mn-lt"/>
                <a:ea typeface="Roboto"/>
                <a:cs typeface="Roboto"/>
                <a:sym typeface="Roboto"/>
              </a:rPr>
              <a:t>nghìn </a:t>
            </a:r>
            <a:r>
              <a:rPr lang="en-US" sz="1200" dirty="0" err="1">
                <a:solidFill>
                  <a:srgbClr val="242424"/>
                </a:solidFill>
                <a:latin typeface="+mn-lt"/>
                <a:ea typeface="Roboto"/>
                <a:cs typeface="Roboto"/>
                <a:sym typeface="Roboto"/>
              </a:rPr>
              <a:t>cơ</a:t>
            </a:r>
            <a:r>
              <a:rPr lang="en-US"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sở</a:t>
            </a:r>
            <a:endParaRPr lang="en-US" sz="1200" dirty="0">
              <a:solidFill>
                <a:srgbClr val="242424"/>
              </a:solidFill>
              <a:latin typeface="+mn-lt"/>
              <a:ea typeface="Roboto"/>
              <a:cs typeface="Roboto"/>
              <a:sym typeface="Roboto"/>
            </a:endParaRPr>
          </a:p>
          <a:p>
            <a:pPr marL="0" lvl="0" indent="0" algn="ctr" rtl="0">
              <a:spcBef>
                <a:spcPts val="0"/>
              </a:spcBef>
              <a:spcAft>
                <a:spcPts val="600"/>
              </a:spcAft>
              <a:buClr>
                <a:schemeClr val="dk1"/>
              </a:buClr>
              <a:buSzPts val="1100"/>
              <a:buFont typeface="Arial"/>
              <a:buNone/>
            </a:pPr>
            <a:r>
              <a:rPr lang="vi-VN" sz="1200" dirty="0">
                <a:solidFill>
                  <a:srgbClr val="242424"/>
                </a:solidFill>
                <a:latin typeface="+mn-lt"/>
                <a:ea typeface="Roboto"/>
                <a:cs typeface="Roboto"/>
                <a:sym typeface="Wingdings 3" panose="05040102010807070707" pitchFamily="18" charset="2"/>
              </a:rPr>
              <a:t>(tăng 9,6</a:t>
            </a:r>
            <a:r>
              <a:rPr lang="vi-VN" sz="1200" dirty="0">
                <a:solidFill>
                  <a:srgbClr val="242424"/>
                </a:solidFill>
                <a:latin typeface="+mn-lt"/>
                <a:ea typeface="Roboto"/>
                <a:cs typeface="Roboto"/>
                <a:sym typeface="Roboto"/>
              </a:rPr>
              <a:t>%)</a:t>
            </a:r>
          </a:p>
          <a:p>
            <a:pPr marL="0" lvl="0" indent="0" algn="ctr" rtl="0">
              <a:spcBef>
                <a:spcPts val="0"/>
              </a:spcBef>
              <a:spcAft>
                <a:spcPts val="600"/>
              </a:spcAft>
              <a:buClr>
                <a:schemeClr val="dk1"/>
              </a:buClr>
              <a:buSzPts val="1100"/>
              <a:buFont typeface="Arial"/>
              <a:buNone/>
            </a:pPr>
            <a:r>
              <a:rPr lang="vi-VN" sz="1600" dirty="0">
                <a:solidFill>
                  <a:srgbClr val="242424"/>
                </a:solidFill>
                <a:latin typeface="+mn-lt"/>
                <a:ea typeface="Roboto"/>
                <a:cs typeface="Roboto"/>
                <a:sym typeface="Roboto"/>
              </a:rPr>
              <a:t>167,2</a:t>
            </a:r>
            <a:r>
              <a:rPr lang="vi-VN" sz="2000" dirty="0">
                <a:solidFill>
                  <a:srgbClr val="242424"/>
                </a:solidFill>
                <a:latin typeface="+mn-lt"/>
                <a:ea typeface="Roboto"/>
                <a:cs typeface="Roboto"/>
                <a:sym typeface="Roboto"/>
              </a:rPr>
              <a:t> </a:t>
            </a:r>
            <a:r>
              <a:rPr lang="vi-VN" sz="1200" dirty="0">
                <a:solidFill>
                  <a:srgbClr val="242424"/>
                </a:solidFill>
                <a:latin typeface="+mn-lt"/>
                <a:ea typeface="Roboto"/>
                <a:cs typeface="Roboto"/>
                <a:sym typeface="Roboto"/>
              </a:rPr>
              <a:t>nghìn chức sắc, nhà tu hành</a:t>
            </a:r>
          </a:p>
          <a:p>
            <a:pPr marL="0" lvl="0" indent="0" algn="ctr" rtl="0">
              <a:spcBef>
                <a:spcPts val="0"/>
              </a:spcBef>
              <a:spcAft>
                <a:spcPts val="600"/>
              </a:spcAft>
              <a:buClr>
                <a:schemeClr val="dk1"/>
              </a:buClr>
              <a:buSzPts val="1100"/>
              <a:buFont typeface="Arial"/>
              <a:buNone/>
            </a:pPr>
            <a:r>
              <a:rPr lang="vi-VN" sz="1200" dirty="0">
                <a:solidFill>
                  <a:srgbClr val="242424"/>
                </a:solidFill>
                <a:latin typeface="+mn-lt"/>
                <a:ea typeface="Roboto"/>
                <a:cs typeface="Roboto"/>
                <a:sym typeface="Roboto"/>
              </a:rPr>
              <a:t>(tăng 19,2%)</a:t>
            </a:r>
            <a:endParaRPr lang="vi-VN" sz="1200" dirty="0">
              <a:solidFill>
                <a:schemeClr val="dk1"/>
              </a:solidFill>
              <a:latin typeface="+mn-lt"/>
              <a:ea typeface="Fira Sans Extra Condensed SemiBold"/>
              <a:cs typeface="Fira Sans Extra Condensed SemiBold"/>
              <a:sym typeface="Fira Sans Extra Condensed SemiBold"/>
            </a:endParaRPr>
          </a:p>
        </p:txBody>
      </p:sp>
      <p:sp>
        <p:nvSpPr>
          <p:cNvPr id="747" name="Google Shape;747;p18"/>
          <p:cNvSpPr/>
          <p:nvPr/>
        </p:nvSpPr>
        <p:spPr>
          <a:xfrm>
            <a:off x="5134779" y="1786907"/>
            <a:ext cx="1884984" cy="892354"/>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300" dirty="0">
                <a:solidFill>
                  <a:srgbClr val="242424"/>
                </a:solidFill>
                <a:latin typeface="+mn-lt"/>
                <a:ea typeface="Roboto"/>
                <a:cs typeface="Roboto"/>
                <a:sym typeface="Roboto"/>
              </a:rPr>
              <a:t>52,5</a:t>
            </a:r>
            <a:r>
              <a:rPr lang="vi-VN" sz="1300" dirty="0">
                <a:solidFill>
                  <a:srgbClr val="242424"/>
                </a:solidFill>
                <a:latin typeface="+mn-lt"/>
                <a:ea typeface="Roboto"/>
                <a:cs typeface="Roboto"/>
                <a:sym typeface="Roboto"/>
              </a:rPr>
              <a:t> nghìn </a:t>
            </a:r>
            <a:r>
              <a:rPr lang="vi-VN" sz="1300">
                <a:solidFill>
                  <a:srgbClr val="242424"/>
                </a:solidFill>
                <a:latin typeface="+mn-lt"/>
                <a:ea typeface="Roboto"/>
                <a:cs typeface="Roboto"/>
                <a:sym typeface="Roboto"/>
              </a:rPr>
              <a:t>đơn vị</a:t>
            </a:r>
            <a:br>
              <a:rPr lang="en-US" sz="1300">
                <a:solidFill>
                  <a:srgbClr val="242424"/>
                </a:solidFill>
                <a:latin typeface="+mn-lt"/>
                <a:ea typeface="Roboto"/>
                <a:cs typeface="Roboto"/>
                <a:sym typeface="Roboto"/>
              </a:rPr>
            </a:br>
            <a:r>
              <a:rPr lang="en-US" sz="1100">
                <a:solidFill>
                  <a:srgbClr val="242424"/>
                </a:solidFill>
                <a:latin typeface="+mn-lt"/>
                <a:ea typeface="Roboto"/>
                <a:cs typeface="Roboto"/>
                <a:sym typeface="Wingdings 3" panose="05040102010807070707" pitchFamily="18" charset="2"/>
              </a:rPr>
              <a:t>(</a:t>
            </a:r>
            <a:r>
              <a:rPr lang="en-US" sz="1100" dirty="0" err="1">
                <a:solidFill>
                  <a:srgbClr val="242424"/>
                </a:solidFill>
                <a:latin typeface="+mn-lt"/>
                <a:ea typeface="Roboto"/>
                <a:cs typeface="Roboto"/>
                <a:sym typeface="Wingdings 3" panose="05040102010807070707" pitchFamily="18" charset="2"/>
              </a:rPr>
              <a:t>giảm</a:t>
            </a:r>
            <a:r>
              <a:rPr lang="en-US" sz="1100" dirty="0">
                <a:solidFill>
                  <a:srgbClr val="242424"/>
                </a:solidFill>
                <a:latin typeface="+mn-lt"/>
                <a:ea typeface="Roboto"/>
                <a:cs typeface="Roboto"/>
                <a:sym typeface="Wingdings 3" panose="05040102010807070707" pitchFamily="18" charset="2"/>
              </a:rPr>
              <a:t> </a:t>
            </a:r>
            <a:r>
              <a:rPr lang="en-US" sz="1100" dirty="0">
                <a:solidFill>
                  <a:srgbClr val="242424"/>
                </a:solidFill>
                <a:latin typeface="+mn-lt"/>
                <a:ea typeface="Roboto"/>
                <a:cs typeface="Roboto"/>
                <a:sym typeface="Roboto"/>
              </a:rPr>
              <a:t>28,6</a:t>
            </a:r>
            <a:r>
              <a:rPr lang="vi-VN" sz="1100" dirty="0">
                <a:solidFill>
                  <a:srgbClr val="242424"/>
                </a:solidFill>
                <a:latin typeface="+mn-lt"/>
                <a:ea typeface="Roboto"/>
                <a:cs typeface="Roboto"/>
                <a:sym typeface="Roboto"/>
              </a:rPr>
              <a:t>%)</a:t>
            </a:r>
            <a:endParaRPr lang="en-US" sz="1100" dirty="0">
              <a:solidFill>
                <a:srgbClr val="242424"/>
              </a:solidFill>
              <a:latin typeface="+mn-lt"/>
              <a:ea typeface="Roboto"/>
              <a:cs typeface="Roboto"/>
              <a:sym typeface="Roboto"/>
            </a:endParaRPr>
          </a:p>
          <a:p>
            <a:pPr lvl="0" algn="ctr">
              <a:buClr>
                <a:schemeClr val="dk1"/>
              </a:buClr>
              <a:buSzPts val="1100"/>
            </a:pPr>
            <a:r>
              <a:rPr lang="de-DE" sz="1300" dirty="0"/>
              <a:t>2,4 triệu lao động</a:t>
            </a:r>
          </a:p>
          <a:p>
            <a:pPr lvl="0" algn="ctr">
              <a:buClr>
                <a:schemeClr val="dk1"/>
              </a:buClr>
              <a:buSzPts val="1100"/>
            </a:pPr>
            <a:r>
              <a:rPr lang="de-DE" sz="1100" dirty="0"/>
              <a:t>(giảm 6,1%)</a:t>
            </a:r>
            <a:r>
              <a:rPr lang="de-DE" dirty="0"/>
              <a:t> </a:t>
            </a:r>
            <a:endParaRPr lang="vi-VN" sz="1600" dirty="0">
              <a:solidFill>
                <a:schemeClr val="dk1"/>
              </a:solidFill>
              <a:latin typeface="+mn-lt"/>
              <a:ea typeface="Fira Sans Extra Condensed SemiBold"/>
              <a:cs typeface="Fira Sans Extra Condensed SemiBold"/>
              <a:sym typeface="Fira Sans Extra Condensed SemiBold"/>
            </a:endParaRPr>
          </a:p>
        </p:txBody>
      </p:sp>
      <p:sp>
        <p:nvSpPr>
          <p:cNvPr id="748" name="Google Shape;748;p18"/>
          <p:cNvSpPr/>
          <p:nvPr/>
        </p:nvSpPr>
        <p:spPr>
          <a:xfrm>
            <a:off x="2747475" y="2408664"/>
            <a:ext cx="2225452" cy="2155900"/>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endParaRPr sz="1200" dirty="0">
              <a:solidFill>
                <a:schemeClr val="dk1"/>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endParaRPr sz="1200" dirty="0">
              <a:solidFill>
                <a:schemeClr val="dk1"/>
              </a:solidFill>
              <a:latin typeface="Roboto"/>
              <a:ea typeface="Roboto"/>
              <a:cs typeface="Roboto"/>
              <a:sym typeface="Roboto"/>
            </a:endParaRPr>
          </a:p>
          <a:p>
            <a:pPr marL="0" lvl="0" indent="0" algn="ctr" rtl="0">
              <a:spcBef>
                <a:spcPts val="0"/>
              </a:spcBef>
              <a:spcAft>
                <a:spcPts val="600"/>
              </a:spcAft>
              <a:buClr>
                <a:schemeClr val="dk1"/>
              </a:buClr>
              <a:buSzPts val="1100"/>
              <a:buFont typeface="Arial"/>
              <a:buNone/>
            </a:pPr>
            <a:endParaRPr lang="en-US" sz="1600" dirty="0">
              <a:solidFill>
                <a:srgbClr val="242424"/>
              </a:solidFill>
              <a:latin typeface="+mn-lt"/>
              <a:ea typeface="Roboto"/>
              <a:cs typeface="Roboto"/>
              <a:sym typeface="Roboto"/>
            </a:endParaRPr>
          </a:p>
          <a:p>
            <a:pPr marL="0" lvl="0" indent="0" algn="ctr" rtl="0">
              <a:spcBef>
                <a:spcPts val="0"/>
              </a:spcBef>
              <a:spcAft>
                <a:spcPts val="600"/>
              </a:spcAft>
              <a:buClr>
                <a:schemeClr val="dk1"/>
              </a:buClr>
              <a:buSzPts val="1100"/>
              <a:buFont typeface="Arial"/>
              <a:buNone/>
            </a:pPr>
            <a:r>
              <a:rPr lang="en-US" sz="1600" dirty="0">
                <a:solidFill>
                  <a:srgbClr val="242424"/>
                </a:solidFill>
                <a:latin typeface="+mn-lt"/>
                <a:ea typeface="Roboto"/>
                <a:cs typeface="Roboto"/>
                <a:sym typeface="Roboto"/>
              </a:rPr>
              <a:t>5,2</a:t>
            </a:r>
            <a:r>
              <a:rPr lang="vi-VN" sz="16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triệu</a:t>
            </a:r>
            <a:r>
              <a:rPr lang="vi-VN" sz="1200" dirty="0">
                <a:solidFill>
                  <a:srgbClr val="242424"/>
                </a:solidFill>
                <a:latin typeface="+mn-lt"/>
                <a:ea typeface="Roboto"/>
                <a:cs typeface="Roboto"/>
                <a:sym typeface="Roboto"/>
              </a:rPr>
              <a:t> cơ sở</a:t>
            </a:r>
            <a:br>
              <a:rPr lang="vi-VN" sz="1200" dirty="0">
                <a:solidFill>
                  <a:srgbClr val="242424"/>
                </a:solidFill>
                <a:latin typeface="+mn-lt"/>
                <a:ea typeface="Roboto"/>
                <a:cs typeface="Roboto"/>
                <a:sym typeface="Roboto"/>
              </a:rPr>
            </a:br>
            <a:r>
              <a:rPr lang="vi-VN" sz="1200" dirty="0">
                <a:solidFill>
                  <a:srgbClr val="242424"/>
                </a:solidFill>
                <a:latin typeface="+mn-lt"/>
                <a:ea typeface="Roboto"/>
                <a:cs typeface="Roboto"/>
                <a:sym typeface="Roboto"/>
              </a:rPr>
              <a:t>(tăng 5,7%)</a:t>
            </a:r>
          </a:p>
          <a:p>
            <a:pPr algn="ctr">
              <a:spcAft>
                <a:spcPts val="600"/>
              </a:spcAft>
              <a:buClr>
                <a:schemeClr val="dk1"/>
              </a:buClr>
              <a:buSzPts val="1100"/>
            </a:pPr>
            <a:r>
              <a:rPr lang="en-US" sz="1600" dirty="0">
                <a:solidFill>
                  <a:srgbClr val="242424"/>
                </a:solidFill>
                <a:latin typeface="+mn-lt"/>
                <a:ea typeface="Roboto"/>
                <a:cs typeface="Roboto"/>
                <a:sym typeface="Roboto"/>
              </a:rPr>
              <a:t>8,5</a:t>
            </a:r>
            <a:r>
              <a:rPr lang="vi-VN" sz="20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triệu</a:t>
            </a:r>
            <a:r>
              <a:rPr lang="vi-VN" sz="1200" dirty="0">
                <a:solidFill>
                  <a:srgbClr val="242424"/>
                </a:solidFill>
                <a:latin typeface="+mn-lt"/>
                <a:ea typeface="Roboto"/>
                <a:cs typeface="Roboto"/>
                <a:sym typeface="Roboto"/>
              </a:rPr>
              <a:t> lao động</a:t>
            </a:r>
            <a:br>
              <a:rPr lang="vi-VN" sz="1200" dirty="0">
                <a:solidFill>
                  <a:srgbClr val="242424"/>
                </a:solidFill>
                <a:latin typeface="+mn-lt"/>
                <a:ea typeface="Roboto"/>
                <a:cs typeface="Roboto"/>
                <a:sym typeface="Roboto"/>
              </a:rPr>
            </a:br>
            <a:r>
              <a:rPr lang="vi-VN" sz="1200" dirty="0">
                <a:solidFill>
                  <a:srgbClr val="242424"/>
                </a:solidFill>
                <a:latin typeface="+mn-lt"/>
                <a:ea typeface="Roboto"/>
                <a:cs typeface="Roboto"/>
                <a:sym typeface="Roboto"/>
              </a:rPr>
              <a:t>(tăng 3%)</a:t>
            </a:r>
          </a:p>
        </p:txBody>
      </p:sp>
      <p:sp>
        <p:nvSpPr>
          <p:cNvPr id="751" name="Google Shape;751;p18"/>
          <p:cNvSpPr/>
          <p:nvPr/>
        </p:nvSpPr>
        <p:spPr>
          <a:xfrm>
            <a:off x="7181615" y="1218620"/>
            <a:ext cx="1602526" cy="861801"/>
          </a:xfrm>
          <a:prstGeom prst="roundRect">
            <a:avLst>
              <a:gd name="adj" fmla="val 0"/>
            </a:avLst>
          </a:prstGeom>
          <a:solidFill>
            <a:srgbClr val="FFD40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1600">
                <a:solidFill>
                  <a:schemeClr val="dk1"/>
                </a:solidFill>
                <a:latin typeface="+mn-lt"/>
                <a:ea typeface="Fira Sans Extra Condensed SemiBold"/>
                <a:cs typeface="Fira Sans Extra Condensed SemiBold"/>
                <a:sym typeface="Fira Sans Extra Condensed SemiBold"/>
              </a:rPr>
              <a:t>C</a:t>
            </a:r>
            <a:r>
              <a:rPr lang="vi-VN" sz="1600">
                <a:solidFill>
                  <a:schemeClr val="dk1"/>
                </a:solidFill>
                <a:latin typeface="+mn-lt"/>
                <a:ea typeface="Fira Sans Extra Condensed SemiBold"/>
                <a:cs typeface="Fira Sans Extra Condensed SemiBold"/>
                <a:sym typeface="Fira Sans Extra Condensed SemiBold"/>
              </a:rPr>
              <a:t>ơ sở</a:t>
            </a:r>
            <a:br>
              <a:rPr lang="en-US" sz="1600">
                <a:solidFill>
                  <a:schemeClr val="dk1"/>
                </a:solidFill>
                <a:latin typeface="+mn-lt"/>
                <a:ea typeface="Fira Sans Extra Condensed SemiBold"/>
                <a:cs typeface="Fira Sans Extra Condensed SemiBold"/>
                <a:sym typeface="Fira Sans Extra Condensed SemiBold"/>
              </a:rPr>
            </a:br>
            <a:r>
              <a:rPr lang="vi-VN" sz="1600">
                <a:solidFill>
                  <a:schemeClr val="dk1"/>
                </a:solidFill>
                <a:latin typeface="+mn-lt"/>
                <a:ea typeface="Fira Sans Extra Condensed SemiBold"/>
                <a:cs typeface="Fira Sans Extra Condensed SemiBold"/>
                <a:sym typeface="Fira Sans Extra Condensed SemiBold"/>
              </a:rPr>
              <a:t>tôn giáo,</a:t>
            </a:r>
            <a:br>
              <a:rPr lang="en-US" sz="1600">
                <a:solidFill>
                  <a:schemeClr val="dk1"/>
                </a:solidFill>
                <a:latin typeface="+mn-lt"/>
                <a:ea typeface="Fira Sans Extra Condensed SemiBold"/>
                <a:cs typeface="Fira Sans Extra Condensed SemiBold"/>
                <a:sym typeface="Fira Sans Extra Condensed SemiBold"/>
              </a:rPr>
            </a:br>
            <a:r>
              <a:rPr lang="vi-VN" sz="1600">
                <a:solidFill>
                  <a:schemeClr val="dk1"/>
                </a:solidFill>
                <a:latin typeface="+mn-lt"/>
                <a:ea typeface="Fira Sans Extra Condensed SemiBold"/>
                <a:cs typeface="Fira Sans Extra Condensed SemiBold"/>
                <a:sym typeface="Fira Sans Extra Condensed SemiBold"/>
              </a:rPr>
              <a:t>tín ngưỡng </a:t>
            </a:r>
            <a:endParaRPr sz="1600">
              <a:solidFill>
                <a:schemeClr val="dk1"/>
              </a:solidFill>
              <a:latin typeface="+mn-lt"/>
              <a:ea typeface="Fira Sans Extra Condensed SemiBold"/>
              <a:cs typeface="Fira Sans Extra Condensed SemiBold"/>
              <a:sym typeface="Fira Sans Extra Condensed SemiBold"/>
            </a:endParaRPr>
          </a:p>
        </p:txBody>
      </p:sp>
      <p:sp>
        <p:nvSpPr>
          <p:cNvPr id="749" name="Google Shape;749;p18"/>
          <p:cNvSpPr/>
          <p:nvPr/>
        </p:nvSpPr>
        <p:spPr>
          <a:xfrm>
            <a:off x="369952" y="1734976"/>
            <a:ext cx="2169986" cy="1238683"/>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rgbClr val="000000"/>
              </a:buClr>
              <a:buSzPts val="1100"/>
              <a:buFont typeface="Arial"/>
              <a:buNone/>
            </a:pPr>
            <a:r>
              <a:rPr lang="vi-VN" sz="1600" dirty="0">
                <a:solidFill>
                  <a:schemeClr val="dk1"/>
                </a:solidFill>
                <a:latin typeface="+mn-lt"/>
                <a:ea typeface="Roboto"/>
                <a:cs typeface="Roboto"/>
                <a:sym typeface="Roboto"/>
              </a:rPr>
              <a:t>683,6</a:t>
            </a:r>
            <a:r>
              <a:rPr lang="vi-VN" sz="1200" dirty="0">
                <a:solidFill>
                  <a:schemeClr val="dk1"/>
                </a:solidFill>
                <a:latin typeface="+mn-lt"/>
                <a:ea typeface="Roboto"/>
                <a:cs typeface="Roboto"/>
                <a:sym typeface="Roboto"/>
              </a:rPr>
              <a:t> nghìn</a:t>
            </a:r>
            <a:r>
              <a:rPr lang="en-US" sz="1200" dirty="0">
                <a:solidFill>
                  <a:schemeClr val="dk1"/>
                </a:solidFill>
                <a:latin typeface="+mn-lt"/>
                <a:ea typeface="Roboto"/>
                <a:cs typeface="Roboto"/>
                <a:sym typeface="Roboto"/>
              </a:rPr>
              <a:t> DN</a:t>
            </a:r>
            <a:br>
              <a:rPr lang="en-US" sz="1200" dirty="0">
                <a:solidFill>
                  <a:schemeClr val="dk1"/>
                </a:solidFill>
                <a:latin typeface="+mn-lt"/>
                <a:ea typeface="Roboto"/>
                <a:cs typeface="Roboto"/>
                <a:sym typeface="Roboto"/>
              </a:rPr>
            </a:br>
            <a:r>
              <a:rPr lang="en-US" sz="1200" dirty="0">
                <a:solidFill>
                  <a:schemeClr val="dk1"/>
                </a:solidFill>
                <a:latin typeface="+mn-lt"/>
                <a:ea typeface="Roboto"/>
                <a:cs typeface="Roboto"/>
                <a:sym typeface="Roboto"/>
              </a:rPr>
              <a:t>(</a:t>
            </a:r>
            <a:r>
              <a:rPr lang="en-US" sz="1200" dirty="0" err="1">
                <a:solidFill>
                  <a:schemeClr val="dk1"/>
                </a:solidFill>
                <a:latin typeface="+mn-lt"/>
                <a:ea typeface="Roboto"/>
                <a:cs typeface="Roboto"/>
                <a:sym typeface="Roboto"/>
              </a:rPr>
              <a:t>tăng</a:t>
            </a:r>
            <a:r>
              <a:rPr lang="en-US" sz="1200" dirty="0">
                <a:solidFill>
                  <a:schemeClr val="dk1"/>
                </a:solidFill>
                <a:latin typeface="+mn-lt"/>
                <a:ea typeface="Roboto"/>
                <a:cs typeface="Roboto"/>
                <a:sym typeface="Roboto"/>
              </a:rPr>
              <a:t> </a:t>
            </a:r>
            <a:r>
              <a:rPr lang="en-US" sz="1200" dirty="0">
                <a:solidFill>
                  <a:srgbClr val="242424"/>
                </a:solidFill>
                <a:latin typeface="+mn-lt"/>
                <a:ea typeface="Roboto"/>
                <a:cs typeface="Roboto"/>
                <a:sym typeface="Roboto"/>
              </a:rPr>
              <a:t>35,3</a:t>
            </a:r>
            <a:r>
              <a:rPr lang="vi-VN" sz="1200" dirty="0">
                <a:solidFill>
                  <a:srgbClr val="242424"/>
                </a:solidFill>
                <a:latin typeface="+mn-lt"/>
                <a:ea typeface="Roboto"/>
                <a:cs typeface="Roboto"/>
                <a:sym typeface="Roboto"/>
              </a:rPr>
              <a:t>%)</a:t>
            </a:r>
          </a:p>
          <a:p>
            <a:pPr marL="0" lvl="0" indent="0" algn="ctr" rtl="0">
              <a:spcBef>
                <a:spcPts val="0"/>
              </a:spcBef>
              <a:spcAft>
                <a:spcPts val="600"/>
              </a:spcAft>
              <a:buClr>
                <a:srgbClr val="000000"/>
              </a:buClr>
              <a:buSzPts val="1100"/>
              <a:buFont typeface="Arial"/>
              <a:buNone/>
            </a:pPr>
            <a:r>
              <a:rPr lang="vi-VN" sz="1600" dirty="0">
                <a:solidFill>
                  <a:srgbClr val="242424"/>
                </a:solidFill>
                <a:latin typeface="+mn-lt"/>
                <a:ea typeface="Roboto"/>
                <a:cs typeface="Fira Sans Extra Condensed SemiBold"/>
                <a:sym typeface="Roboto"/>
              </a:rPr>
              <a:t>14,7</a:t>
            </a:r>
            <a:r>
              <a:rPr lang="vi-VN" sz="1200" dirty="0">
                <a:solidFill>
                  <a:srgbClr val="242424"/>
                </a:solidFill>
                <a:latin typeface="+mn-lt"/>
                <a:ea typeface="Roboto"/>
                <a:cs typeface="Fira Sans Extra Condensed SemiBold"/>
                <a:sym typeface="Roboto"/>
              </a:rPr>
              <a:t> triệu lao động</a:t>
            </a:r>
            <a:br>
              <a:rPr lang="vi-VN" sz="1200" dirty="0">
                <a:solidFill>
                  <a:srgbClr val="242424"/>
                </a:solidFill>
                <a:latin typeface="+mn-lt"/>
                <a:ea typeface="Roboto"/>
                <a:cs typeface="Fira Sans Extra Condensed SemiBold"/>
                <a:sym typeface="Roboto"/>
              </a:rPr>
            </a:br>
            <a:r>
              <a:rPr lang="vi-VN" sz="1200" dirty="0">
                <a:solidFill>
                  <a:srgbClr val="242424"/>
                </a:solidFill>
                <a:latin typeface="+mn-lt"/>
                <a:ea typeface="Roboto"/>
                <a:cs typeface="Fira Sans Extra Condensed SemiBold"/>
                <a:sym typeface="Roboto"/>
              </a:rPr>
              <a:t>(tăng 4,</a:t>
            </a:r>
            <a:r>
              <a:rPr lang="en-GB" sz="1200" dirty="0">
                <a:solidFill>
                  <a:srgbClr val="242424"/>
                </a:solidFill>
                <a:latin typeface="+mn-lt"/>
                <a:ea typeface="Roboto"/>
                <a:cs typeface="Fira Sans Extra Condensed SemiBold"/>
                <a:sym typeface="Roboto"/>
              </a:rPr>
              <a:t>7</a:t>
            </a:r>
            <a:r>
              <a:rPr lang="vi-VN" sz="1200" dirty="0">
                <a:solidFill>
                  <a:srgbClr val="242424"/>
                </a:solidFill>
                <a:latin typeface="+mn-lt"/>
                <a:ea typeface="Roboto"/>
                <a:cs typeface="Fira Sans Extra Condensed SemiBold"/>
                <a:sym typeface="Roboto"/>
              </a:rPr>
              <a:t>%)</a:t>
            </a:r>
            <a:endParaRPr lang="vi-VN" sz="1600" dirty="0">
              <a:solidFill>
                <a:schemeClr val="dk1"/>
              </a:solidFill>
              <a:latin typeface="+mn-lt"/>
              <a:ea typeface="Fira Sans Extra Condensed SemiBold"/>
              <a:cs typeface="Fira Sans Extra Condensed SemiBold"/>
              <a:sym typeface="Fira Sans Extra Condensed SemiBold"/>
            </a:endParaRPr>
          </a:p>
        </p:txBody>
      </p:sp>
      <p:sp>
        <p:nvSpPr>
          <p:cNvPr id="752" name="Google Shape;752;p18"/>
          <p:cNvSpPr/>
          <p:nvPr/>
        </p:nvSpPr>
        <p:spPr>
          <a:xfrm>
            <a:off x="5139290" y="1246728"/>
            <a:ext cx="1880473" cy="521462"/>
          </a:xfrm>
          <a:prstGeom prst="roundRect">
            <a:avLst>
              <a:gd name="adj" fmla="val 0"/>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SzPts val="1100"/>
            </a:pPr>
            <a:r>
              <a:rPr lang="en" sz="1600">
                <a:latin typeface="+mj-lt"/>
                <a:sym typeface="Fira Sans Extra Condensed SemiBold"/>
              </a:rPr>
              <a:t>Đơn vị</a:t>
            </a:r>
            <a:br>
              <a:rPr lang="en" sz="1600">
                <a:latin typeface="+mj-lt"/>
                <a:sym typeface="Fira Sans Extra Condensed SemiBold"/>
              </a:rPr>
            </a:br>
            <a:r>
              <a:rPr lang="en" sz="1600">
                <a:latin typeface="+mj-lt"/>
                <a:sym typeface="Fira Sans Extra Condensed SemiBold"/>
              </a:rPr>
              <a:t>sự nghiệp</a:t>
            </a:r>
            <a:endParaRPr sz="1600">
              <a:latin typeface="+mj-lt"/>
              <a:sym typeface="Fira Sans Extra Condensed SemiBold"/>
            </a:endParaRPr>
          </a:p>
        </p:txBody>
      </p:sp>
      <p:sp>
        <p:nvSpPr>
          <p:cNvPr id="753" name="Google Shape;753;p18"/>
          <p:cNvSpPr/>
          <p:nvPr/>
        </p:nvSpPr>
        <p:spPr>
          <a:xfrm>
            <a:off x="2751985" y="1221406"/>
            <a:ext cx="2225453" cy="1112915"/>
          </a:xfrm>
          <a:prstGeom prst="roundRect">
            <a:avLst>
              <a:gd name="adj" fmla="val 0"/>
            </a:avLst>
          </a:prstGeom>
          <a:solidFill>
            <a:schemeClr val="accent6"/>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de-DE" sz="1500">
                <a:effectLst/>
                <a:latin typeface="+mj-lt"/>
                <a:ea typeface="Times New Roman" panose="02020603050405020304" pitchFamily="18" charset="0"/>
              </a:rPr>
              <a:t>Cơ sở sản xuất kinh doanh cá thể phi nông,</a:t>
            </a:r>
            <a:br>
              <a:rPr lang="de-DE" sz="1500">
                <a:effectLst/>
                <a:latin typeface="+mj-lt"/>
                <a:ea typeface="Times New Roman" panose="02020603050405020304" pitchFamily="18" charset="0"/>
              </a:rPr>
            </a:br>
            <a:r>
              <a:rPr lang="de-DE" sz="1500">
                <a:effectLst/>
                <a:latin typeface="+mj-lt"/>
                <a:ea typeface="Times New Roman" panose="02020603050405020304" pitchFamily="18" charset="0"/>
              </a:rPr>
              <a:t>lâm nghiệp và thủy sản</a:t>
            </a:r>
          </a:p>
          <a:p>
            <a:pPr marL="0" lvl="0" indent="0" algn="ctr" rtl="0">
              <a:spcBef>
                <a:spcPts val="0"/>
              </a:spcBef>
              <a:spcAft>
                <a:spcPts val="0"/>
              </a:spcAft>
              <a:buClr>
                <a:srgbClr val="000000"/>
              </a:buClr>
              <a:buSzPts val="1100"/>
              <a:buFont typeface="Arial"/>
              <a:buNone/>
            </a:pPr>
            <a:r>
              <a:rPr lang="de-DE" sz="1200">
                <a:latin typeface="+mj-lt"/>
                <a:ea typeface="Times New Roman" panose="02020603050405020304" pitchFamily="18" charset="0"/>
              </a:rPr>
              <a:t>(năm 2020)</a:t>
            </a:r>
            <a:r>
              <a:rPr lang="de-DE" sz="1200">
                <a:effectLst/>
                <a:latin typeface="+mj-lt"/>
                <a:ea typeface="Times New Roman" panose="02020603050405020304" pitchFamily="18" charset="0"/>
              </a:rPr>
              <a:t> </a:t>
            </a:r>
            <a:endParaRPr sz="1200">
              <a:solidFill>
                <a:schemeClr val="dk1"/>
              </a:solidFill>
              <a:latin typeface="+mj-lt"/>
              <a:ea typeface="Fira Sans Extra Condensed SemiBold"/>
              <a:cs typeface="Fira Sans Extra Condensed SemiBold"/>
              <a:sym typeface="Fira Sans Extra Condensed SemiBold"/>
            </a:endParaRPr>
          </a:p>
        </p:txBody>
      </p:sp>
      <p:sp>
        <p:nvSpPr>
          <p:cNvPr id="754" name="Google Shape;754;p18"/>
          <p:cNvSpPr/>
          <p:nvPr/>
        </p:nvSpPr>
        <p:spPr>
          <a:xfrm>
            <a:off x="372489" y="1218620"/>
            <a:ext cx="2169989" cy="444550"/>
          </a:xfrm>
          <a:prstGeom prst="roundRect">
            <a:avLst>
              <a:gd name="adj" fmla="val 0"/>
            </a:avLst>
          </a:prstGeom>
          <a:solidFill>
            <a:schemeClr val="accent2">
              <a:lumMod val="60000"/>
              <a:lumOff val="4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dirty="0">
                <a:solidFill>
                  <a:schemeClr val="dk1"/>
                </a:solidFill>
                <a:latin typeface="+mj-lt"/>
                <a:ea typeface="Fira Sans Extra Condensed SemiBold"/>
                <a:cs typeface="Fira Sans Extra Condensed SemiBold"/>
                <a:sym typeface="Fira Sans Extra Condensed SemiBold"/>
              </a:rPr>
              <a:t>Doanh nghiệp</a:t>
            </a:r>
            <a:endParaRPr lang="vi-VN" sz="1600" dirty="0">
              <a:solidFill>
                <a:schemeClr val="dk1"/>
              </a:solidFill>
              <a:latin typeface="+mj-lt"/>
              <a:ea typeface="Fira Sans Extra Condensed SemiBold"/>
              <a:cs typeface="Fira Sans Extra Condensed SemiBold"/>
              <a:sym typeface="Fira Sans Extra Condensed SemiBold"/>
            </a:endParaRPr>
          </a:p>
          <a:p>
            <a:pPr marL="0" lvl="0" indent="0" algn="ctr" rtl="0">
              <a:spcBef>
                <a:spcPts val="0"/>
              </a:spcBef>
              <a:spcAft>
                <a:spcPts val="0"/>
              </a:spcAft>
              <a:buClr>
                <a:srgbClr val="000000"/>
              </a:buClr>
              <a:buSzPts val="1100"/>
              <a:buFont typeface="Arial"/>
              <a:buNone/>
            </a:pPr>
            <a:r>
              <a:rPr lang="vi-VN" sz="1200" dirty="0">
                <a:solidFill>
                  <a:schemeClr val="dk1"/>
                </a:solidFill>
                <a:latin typeface="+mn-lt"/>
                <a:ea typeface="Fira Sans Extra Condensed SemiBold"/>
                <a:cs typeface="Fira Sans Extra Condensed SemiBold"/>
                <a:sym typeface="Fira Sans Extra Condensed SemiBold"/>
              </a:rPr>
              <a:t>(tính đến 31/12/202</a:t>
            </a:r>
            <a:r>
              <a:rPr lang="en-US" sz="1200" dirty="0">
                <a:solidFill>
                  <a:schemeClr val="dk1"/>
                </a:solidFill>
                <a:latin typeface="+mn-lt"/>
                <a:ea typeface="Fira Sans Extra Condensed SemiBold"/>
                <a:cs typeface="Fira Sans Extra Condensed SemiBold"/>
                <a:sym typeface="Fira Sans Extra Condensed SemiBold"/>
              </a:rPr>
              <a:t>0</a:t>
            </a:r>
            <a:r>
              <a:rPr lang="vi-VN" sz="1200" dirty="0">
                <a:solidFill>
                  <a:schemeClr val="dk1"/>
                </a:solidFill>
                <a:latin typeface="+mn-lt"/>
                <a:ea typeface="Fira Sans Extra Condensed SemiBold"/>
                <a:cs typeface="Fira Sans Extra Condensed SemiBold"/>
                <a:sym typeface="Fira Sans Extra Condensed SemiBold"/>
              </a:rPr>
              <a:t>)</a:t>
            </a:r>
            <a:endParaRPr sz="1200" dirty="0">
              <a:solidFill>
                <a:schemeClr val="dk1"/>
              </a:solidFill>
              <a:latin typeface="+mn-lt"/>
              <a:ea typeface="Fira Sans Extra Condensed SemiBold"/>
              <a:cs typeface="Fira Sans Extra Condensed SemiBold"/>
              <a:sym typeface="Fira Sans Extra Condensed SemiBold"/>
            </a:endParaRPr>
          </a:p>
        </p:txBody>
      </p:sp>
      <p:sp>
        <p:nvSpPr>
          <p:cNvPr id="96" name="Google Shape;747;p18">
            <a:extLst>
              <a:ext uri="{FF2B5EF4-FFF2-40B4-BE49-F238E27FC236}">
                <a16:creationId xmlns:a16="http://schemas.microsoft.com/office/drawing/2014/main" id="{910E7FC4-2EE7-47F4-BB92-557E27A61755}"/>
              </a:ext>
            </a:extLst>
          </p:cNvPr>
          <p:cNvSpPr/>
          <p:nvPr/>
        </p:nvSpPr>
        <p:spPr>
          <a:xfrm>
            <a:off x="5134779" y="3440917"/>
            <a:ext cx="1901990" cy="1123647"/>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dirty="0">
                <a:solidFill>
                  <a:srgbClr val="242424"/>
                </a:solidFill>
                <a:latin typeface="+mn-lt"/>
                <a:ea typeface="Roboto"/>
                <a:cs typeface="Roboto"/>
                <a:sym typeface="Roboto"/>
              </a:rPr>
              <a:t>6,5</a:t>
            </a:r>
            <a:r>
              <a:rPr lang="vi-VN" sz="1600" dirty="0">
                <a:solidFill>
                  <a:srgbClr val="242424"/>
                </a:solidFill>
                <a:latin typeface="+mn-lt"/>
                <a:ea typeface="Roboto"/>
                <a:cs typeface="Roboto"/>
                <a:sym typeface="Roboto"/>
              </a:rPr>
              <a:t> </a:t>
            </a:r>
            <a:r>
              <a:rPr lang="vi-VN" sz="1200" dirty="0">
                <a:solidFill>
                  <a:srgbClr val="242424"/>
                </a:solidFill>
                <a:latin typeface="+mn-lt"/>
                <a:ea typeface="Roboto"/>
                <a:cs typeface="Roboto"/>
                <a:sym typeface="Roboto"/>
              </a:rPr>
              <a:t>nghìn đơn vị</a:t>
            </a:r>
            <a:br>
              <a:rPr lang="vi-VN" sz="1200" dirty="0">
                <a:solidFill>
                  <a:srgbClr val="242424"/>
                </a:solidFill>
                <a:latin typeface="+mn-lt"/>
                <a:ea typeface="Roboto"/>
                <a:cs typeface="Roboto"/>
                <a:sym typeface="Roboto"/>
              </a:rPr>
            </a:br>
            <a:r>
              <a:rPr lang="en-US" sz="1200" dirty="0">
                <a:solidFill>
                  <a:srgbClr val="242424"/>
                </a:solidFill>
                <a:latin typeface="+mn-lt"/>
                <a:ea typeface="Roboto"/>
                <a:cs typeface="Roboto"/>
                <a:sym typeface="Wingdings 3" panose="05040102010807070707" pitchFamily="18" charset="2"/>
              </a:rPr>
              <a:t>(</a:t>
            </a:r>
            <a:r>
              <a:rPr lang="en-US" sz="1200" dirty="0" err="1">
                <a:solidFill>
                  <a:srgbClr val="242424"/>
                </a:solidFill>
                <a:latin typeface="+mn-lt"/>
                <a:ea typeface="Roboto"/>
                <a:cs typeface="Roboto"/>
                <a:sym typeface="Wingdings 3" panose="05040102010807070707" pitchFamily="18" charset="2"/>
              </a:rPr>
              <a:t>giảm</a:t>
            </a:r>
            <a:r>
              <a:rPr lang="en-US" sz="1200" dirty="0">
                <a:solidFill>
                  <a:srgbClr val="242424"/>
                </a:solidFill>
                <a:latin typeface="+mn-lt"/>
                <a:ea typeface="Roboto"/>
                <a:cs typeface="Roboto"/>
                <a:sym typeface="Wingdings 3" panose="05040102010807070707" pitchFamily="18" charset="2"/>
              </a:rPr>
              <a:t> </a:t>
            </a:r>
            <a:r>
              <a:rPr lang="en-US" sz="1200" dirty="0">
                <a:solidFill>
                  <a:srgbClr val="242424"/>
                </a:solidFill>
                <a:latin typeface="+mn-lt"/>
                <a:ea typeface="Roboto"/>
                <a:cs typeface="Roboto"/>
                <a:sym typeface="Roboto"/>
              </a:rPr>
              <a:t>2,7</a:t>
            </a:r>
            <a:r>
              <a:rPr lang="vi-VN" sz="1200" dirty="0">
                <a:solidFill>
                  <a:srgbClr val="242424"/>
                </a:solidFill>
                <a:latin typeface="+mn-lt"/>
                <a:ea typeface="Roboto"/>
                <a:cs typeface="Roboto"/>
                <a:sym typeface="Roboto"/>
              </a:rPr>
              <a:t>%)</a:t>
            </a:r>
          </a:p>
          <a:p>
            <a:pPr marL="0" lvl="0" indent="0" algn="ctr" rtl="0">
              <a:spcBef>
                <a:spcPts val="0"/>
              </a:spcBef>
              <a:spcAft>
                <a:spcPts val="600"/>
              </a:spcAft>
              <a:buClr>
                <a:schemeClr val="dk1"/>
              </a:buClr>
              <a:buSzPts val="1100"/>
              <a:buFont typeface="Arial"/>
              <a:buNone/>
            </a:pPr>
            <a:r>
              <a:rPr lang="vi-VN" dirty="0">
                <a:solidFill>
                  <a:srgbClr val="242424"/>
                </a:solidFill>
                <a:latin typeface="+mn-lt"/>
                <a:ea typeface="Roboto"/>
                <a:cs typeface="Fira Sans Extra Condensed SemiBold"/>
                <a:sym typeface="Roboto"/>
              </a:rPr>
              <a:t>37,9</a:t>
            </a:r>
            <a:r>
              <a:rPr lang="vi-VN" sz="1200" dirty="0">
                <a:solidFill>
                  <a:srgbClr val="242424"/>
                </a:solidFill>
                <a:latin typeface="+mn-lt"/>
                <a:ea typeface="Roboto"/>
                <a:cs typeface="Fira Sans Extra Condensed SemiBold"/>
                <a:sym typeface="Roboto"/>
              </a:rPr>
              <a:t> nghìn lao động</a:t>
            </a:r>
            <a:br>
              <a:rPr lang="vi-VN" sz="1200" dirty="0">
                <a:solidFill>
                  <a:srgbClr val="242424"/>
                </a:solidFill>
                <a:latin typeface="+mn-lt"/>
                <a:ea typeface="Roboto"/>
                <a:cs typeface="Fira Sans Extra Condensed SemiBold"/>
                <a:sym typeface="Roboto"/>
              </a:rPr>
            </a:br>
            <a:r>
              <a:rPr lang="vi-VN" sz="1200" dirty="0">
                <a:solidFill>
                  <a:srgbClr val="242424"/>
                </a:solidFill>
                <a:latin typeface="+mn-lt"/>
                <a:ea typeface="Roboto"/>
                <a:cs typeface="Fira Sans Extra Condensed SemiBold"/>
                <a:sym typeface="Roboto"/>
              </a:rPr>
              <a:t>(tăng 2,5%)</a:t>
            </a:r>
            <a:endParaRPr lang="vi-VN" sz="1600" dirty="0">
              <a:solidFill>
                <a:schemeClr val="dk1"/>
              </a:solidFill>
              <a:latin typeface="+mn-lt"/>
              <a:ea typeface="Fira Sans Extra Condensed SemiBold"/>
              <a:cs typeface="Fira Sans Extra Condensed SemiBold"/>
              <a:sym typeface="Fira Sans Extra Condensed SemiBold"/>
            </a:endParaRPr>
          </a:p>
        </p:txBody>
      </p:sp>
      <p:sp>
        <p:nvSpPr>
          <p:cNvPr id="97" name="Google Shape;752;p18">
            <a:extLst>
              <a:ext uri="{FF2B5EF4-FFF2-40B4-BE49-F238E27FC236}">
                <a16:creationId xmlns:a16="http://schemas.microsoft.com/office/drawing/2014/main" id="{9069C74F-AC53-49AD-950A-4A256231C6EA}"/>
              </a:ext>
            </a:extLst>
          </p:cNvPr>
          <p:cNvSpPr/>
          <p:nvPr/>
        </p:nvSpPr>
        <p:spPr>
          <a:xfrm>
            <a:off x="5134779" y="2679261"/>
            <a:ext cx="1901990" cy="775660"/>
          </a:xfrm>
          <a:prstGeom prst="roundRect">
            <a:avLst>
              <a:gd name="adj" fmla="val 0"/>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dirty="0">
                <a:solidFill>
                  <a:schemeClr val="dk1"/>
                </a:solidFill>
                <a:latin typeface="+mj-lt"/>
                <a:ea typeface="Fira Sans Extra Condensed SemiBold"/>
                <a:cs typeface="Fira Sans Extra Condensed SemiBold"/>
                <a:sym typeface="Fira Sans Extra Condensed SemiBold"/>
              </a:rPr>
              <a:t>Hiệp hội,</a:t>
            </a:r>
            <a:r>
              <a:rPr lang="vi-VN" sz="1600" dirty="0">
                <a:solidFill>
                  <a:schemeClr val="dk1"/>
                </a:solidFill>
                <a:latin typeface="+mj-lt"/>
                <a:ea typeface="Fira Sans Extra Condensed SemiBold"/>
                <a:cs typeface="Fira Sans Extra Condensed SemiBold"/>
                <a:sym typeface="Fira Sans Extra Condensed SemiBold"/>
              </a:rPr>
              <a:t> </a:t>
            </a:r>
            <a:r>
              <a:rPr lang="en" sz="1600" dirty="0">
                <a:solidFill>
                  <a:schemeClr val="dk1"/>
                </a:solidFill>
                <a:latin typeface="+mj-lt"/>
                <a:ea typeface="Fira Sans Extra Condensed SemiBold"/>
                <a:cs typeface="Fira Sans Extra Condensed SemiBold"/>
                <a:sym typeface="Fira Sans Extra Condensed SemiBold"/>
              </a:rPr>
              <a:t>tổ chức</a:t>
            </a:r>
            <a:br>
              <a:rPr lang="en" sz="1600" dirty="0">
                <a:solidFill>
                  <a:schemeClr val="dk1"/>
                </a:solidFill>
                <a:latin typeface="+mj-lt"/>
                <a:ea typeface="Fira Sans Extra Condensed SemiBold"/>
                <a:cs typeface="Fira Sans Extra Condensed SemiBold"/>
                <a:sym typeface="Fira Sans Extra Condensed SemiBold"/>
              </a:rPr>
            </a:br>
            <a:r>
              <a:rPr lang="en" sz="1600" dirty="0">
                <a:solidFill>
                  <a:schemeClr val="dk1"/>
                </a:solidFill>
                <a:latin typeface="+mj-lt"/>
                <a:ea typeface="Fira Sans Extra Condensed SemiBold"/>
                <a:cs typeface="Fira Sans Extra Condensed SemiBold"/>
                <a:sym typeface="Fira Sans Extra Condensed SemiBold"/>
              </a:rPr>
              <a:t>phi Chính phủ</a:t>
            </a:r>
            <a:endParaRPr sz="1600" dirty="0">
              <a:solidFill>
                <a:schemeClr val="dk1"/>
              </a:solidFill>
              <a:latin typeface="+mj-lt"/>
              <a:ea typeface="Fira Sans Extra Condensed SemiBold"/>
              <a:cs typeface="Fira Sans Extra Condensed SemiBold"/>
              <a:sym typeface="Fira Sans Extra Condensed SemiBold"/>
            </a:endParaRPr>
          </a:p>
        </p:txBody>
      </p:sp>
      <p:pic>
        <p:nvPicPr>
          <p:cNvPr id="6" name="Picture 5">
            <a:extLst>
              <a:ext uri="{FF2B5EF4-FFF2-40B4-BE49-F238E27FC236}">
                <a16:creationId xmlns:a16="http://schemas.microsoft.com/office/drawing/2014/main" id="{1DBA6E17-BF1E-4483-9B01-CFE05E519AF1}"/>
              </a:ext>
            </a:extLst>
          </p:cNvPr>
          <p:cNvPicPr>
            <a:picLocks noChangeAspect="1"/>
          </p:cNvPicPr>
          <p:nvPr/>
        </p:nvPicPr>
        <p:blipFill>
          <a:blip r:embed="rId4"/>
          <a:stretch>
            <a:fillRect/>
          </a:stretch>
        </p:blipFill>
        <p:spPr>
          <a:xfrm>
            <a:off x="7505319" y="2177013"/>
            <a:ext cx="955117" cy="702011"/>
          </a:xfrm>
          <a:prstGeom prst="rect">
            <a:avLst/>
          </a:prstGeom>
        </p:spPr>
      </p:pic>
      <p:sp>
        <p:nvSpPr>
          <p:cNvPr id="106" name="Google Shape;754;p18">
            <a:extLst>
              <a:ext uri="{FF2B5EF4-FFF2-40B4-BE49-F238E27FC236}">
                <a16:creationId xmlns:a16="http://schemas.microsoft.com/office/drawing/2014/main" id="{D1C54B1E-407D-4356-AC5A-08598DE98651}"/>
              </a:ext>
            </a:extLst>
          </p:cNvPr>
          <p:cNvSpPr/>
          <p:nvPr/>
        </p:nvSpPr>
        <p:spPr>
          <a:xfrm>
            <a:off x="359858" y="3045465"/>
            <a:ext cx="2180081" cy="395453"/>
          </a:xfrm>
          <a:prstGeom prst="roundRect">
            <a:avLst>
              <a:gd name="adj" fmla="val 0"/>
            </a:avLst>
          </a:prstGeom>
          <a:solidFill>
            <a:schemeClr val="accent2">
              <a:lumMod val="60000"/>
              <a:lumOff val="4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chemeClr val="dk1"/>
                </a:solidFill>
                <a:latin typeface="+mj-lt"/>
                <a:ea typeface="Fira Sans Extra Condensed SemiBold"/>
                <a:cs typeface="Fira Sans Extra Condensed SemiBold"/>
                <a:sym typeface="Fira Sans Extra Condensed SemiBold"/>
              </a:rPr>
              <a:t>Hợp tác xã</a:t>
            </a:r>
            <a:endParaRPr sz="1600">
              <a:solidFill>
                <a:schemeClr val="dk1"/>
              </a:solidFill>
              <a:latin typeface="+mj-lt"/>
              <a:ea typeface="Fira Sans Extra Condensed SemiBold"/>
              <a:cs typeface="Fira Sans Extra Condensed SemiBold"/>
              <a:sym typeface="Fira Sans Extra Condensed SemiBold"/>
            </a:endParaRPr>
          </a:p>
        </p:txBody>
      </p:sp>
      <p:sp>
        <p:nvSpPr>
          <p:cNvPr id="107" name="Google Shape;749;p18">
            <a:extLst>
              <a:ext uri="{FF2B5EF4-FFF2-40B4-BE49-F238E27FC236}">
                <a16:creationId xmlns:a16="http://schemas.microsoft.com/office/drawing/2014/main" id="{C7848556-86EB-4D41-83CB-F1C763A906CA}"/>
              </a:ext>
            </a:extLst>
          </p:cNvPr>
          <p:cNvSpPr/>
          <p:nvPr/>
        </p:nvSpPr>
        <p:spPr>
          <a:xfrm>
            <a:off x="359857" y="3512725"/>
            <a:ext cx="2180081" cy="1051840"/>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rgbClr val="000000"/>
              </a:buClr>
              <a:buSzPts val="1100"/>
              <a:buFont typeface="Arial"/>
              <a:buNone/>
            </a:pPr>
            <a:r>
              <a:rPr lang="en-US" sz="1600">
                <a:solidFill>
                  <a:schemeClr val="dk1"/>
                </a:solidFill>
                <a:latin typeface="+mn-lt"/>
                <a:ea typeface="Roboto"/>
                <a:cs typeface="Roboto"/>
                <a:sym typeface="Roboto"/>
              </a:rPr>
              <a:t>15,3</a:t>
            </a:r>
            <a:r>
              <a:rPr lang="en-US" sz="1200">
                <a:solidFill>
                  <a:schemeClr val="dk1"/>
                </a:solidFill>
                <a:latin typeface="+mn-lt"/>
                <a:ea typeface="Roboto"/>
                <a:cs typeface="Roboto"/>
                <a:sym typeface="Roboto"/>
              </a:rPr>
              <a:t> nghìn HTX</a:t>
            </a:r>
            <a:br>
              <a:rPr lang="en-US" sz="1200">
                <a:solidFill>
                  <a:schemeClr val="dk1"/>
                </a:solidFill>
                <a:latin typeface="+mn-lt"/>
                <a:ea typeface="Roboto"/>
                <a:cs typeface="Roboto"/>
                <a:sym typeface="Roboto"/>
              </a:rPr>
            </a:br>
            <a:r>
              <a:rPr lang="en-US" sz="1200">
                <a:solidFill>
                  <a:schemeClr val="dk1"/>
                </a:solidFill>
                <a:latin typeface="+mn-lt"/>
                <a:ea typeface="Roboto"/>
                <a:cs typeface="Roboto"/>
                <a:sym typeface="Roboto"/>
              </a:rPr>
              <a:t>(tăng </a:t>
            </a:r>
            <a:r>
              <a:rPr lang="en-US" sz="1200">
                <a:solidFill>
                  <a:srgbClr val="242424"/>
                </a:solidFill>
                <a:latin typeface="+mn-lt"/>
                <a:ea typeface="Roboto"/>
                <a:cs typeface="Roboto"/>
                <a:sym typeface="Wingdings 3" panose="05040102010807070707" pitchFamily="18" charset="2"/>
              </a:rPr>
              <a:t>17,5</a:t>
            </a:r>
            <a:r>
              <a:rPr lang="vi-VN" sz="1200">
                <a:solidFill>
                  <a:srgbClr val="242424"/>
                </a:solidFill>
                <a:latin typeface="+mn-lt"/>
                <a:ea typeface="Roboto"/>
                <a:cs typeface="Roboto"/>
                <a:sym typeface="Roboto"/>
              </a:rPr>
              <a:t>%)</a:t>
            </a:r>
          </a:p>
          <a:p>
            <a:pPr marL="0" lvl="0" indent="0" algn="ctr" rtl="0">
              <a:spcBef>
                <a:spcPts val="0"/>
              </a:spcBef>
              <a:spcAft>
                <a:spcPts val="600"/>
              </a:spcAft>
              <a:buClr>
                <a:srgbClr val="000000"/>
              </a:buClr>
              <a:buSzPts val="1100"/>
              <a:buFont typeface="Arial"/>
              <a:buNone/>
            </a:pPr>
            <a:r>
              <a:rPr lang="vi-VN" sz="1600">
                <a:solidFill>
                  <a:srgbClr val="242424"/>
                </a:solidFill>
                <a:latin typeface="+mn-lt"/>
                <a:ea typeface="Roboto"/>
                <a:cs typeface="Fira Sans Extra Condensed SemiBold"/>
                <a:sym typeface="Roboto"/>
              </a:rPr>
              <a:t>170</a:t>
            </a:r>
            <a:r>
              <a:rPr lang="vi-VN" sz="1200">
                <a:solidFill>
                  <a:srgbClr val="242424"/>
                </a:solidFill>
                <a:latin typeface="+mn-lt"/>
                <a:ea typeface="Roboto"/>
                <a:cs typeface="Fira Sans Extra Condensed SemiBold"/>
                <a:sym typeface="Roboto"/>
              </a:rPr>
              <a:t> nghìn lao động</a:t>
            </a:r>
            <a:br>
              <a:rPr lang="vi-VN" sz="1200">
                <a:solidFill>
                  <a:srgbClr val="242424"/>
                </a:solidFill>
                <a:latin typeface="+mn-lt"/>
                <a:ea typeface="Roboto"/>
                <a:cs typeface="Fira Sans Extra Condensed SemiBold"/>
                <a:sym typeface="Roboto"/>
              </a:rPr>
            </a:br>
            <a:r>
              <a:rPr lang="vi-VN" sz="1200">
                <a:solidFill>
                  <a:srgbClr val="242424"/>
                </a:solidFill>
                <a:latin typeface="+mn-lt"/>
                <a:ea typeface="Roboto"/>
                <a:cs typeface="Fira Sans Extra Condensed SemiBold"/>
                <a:sym typeface="Roboto"/>
              </a:rPr>
              <a:t>(gi</a:t>
            </a:r>
            <a:r>
              <a:rPr lang="en-GB" sz="1200">
                <a:solidFill>
                  <a:srgbClr val="242424"/>
                </a:solidFill>
                <a:latin typeface="+mn-lt"/>
                <a:ea typeface="Roboto"/>
                <a:cs typeface="Fira Sans Extra Condensed SemiBold"/>
                <a:sym typeface="Roboto"/>
              </a:rPr>
              <a:t>ả</a:t>
            </a:r>
            <a:r>
              <a:rPr lang="vi-VN" sz="1200">
                <a:solidFill>
                  <a:srgbClr val="242424"/>
                </a:solidFill>
                <a:latin typeface="+mn-lt"/>
                <a:ea typeface="Roboto"/>
                <a:cs typeface="Fira Sans Extra Condensed SemiBold"/>
                <a:sym typeface="Roboto"/>
              </a:rPr>
              <a:t>m 1</a:t>
            </a:r>
            <a:r>
              <a:rPr lang="en-GB" sz="1200">
                <a:solidFill>
                  <a:srgbClr val="242424"/>
                </a:solidFill>
                <a:latin typeface="+mn-lt"/>
                <a:ea typeface="Roboto"/>
                <a:cs typeface="Fira Sans Extra Condensed SemiBold"/>
                <a:sym typeface="Roboto"/>
              </a:rPr>
              <a:t>5</a:t>
            </a:r>
            <a:r>
              <a:rPr lang="vi-VN" sz="1200">
                <a:solidFill>
                  <a:srgbClr val="242424"/>
                </a:solidFill>
                <a:latin typeface="+mn-lt"/>
                <a:ea typeface="Roboto"/>
                <a:cs typeface="Fira Sans Extra Condensed SemiBold"/>
                <a:sym typeface="Roboto"/>
              </a:rPr>
              <a:t>,</a:t>
            </a:r>
            <a:r>
              <a:rPr lang="en-GB" sz="1200">
                <a:solidFill>
                  <a:srgbClr val="242424"/>
                </a:solidFill>
                <a:latin typeface="+mn-lt"/>
                <a:ea typeface="Roboto"/>
                <a:cs typeface="Fira Sans Extra Condensed SemiBold"/>
                <a:sym typeface="Roboto"/>
              </a:rPr>
              <a:t>6</a:t>
            </a:r>
            <a:r>
              <a:rPr lang="vi-VN" sz="1200">
                <a:solidFill>
                  <a:srgbClr val="242424"/>
                </a:solidFill>
                <a:latin typeface="+mn-lt"/>
                <a:ea typeface="Roboto"/>
                <a:cs typeface="Fira Sans Extra Condensed SemiBold"/>
                <a:sym typeface="Roboto"/>
              </a:rPr>
              <a:t>%)</a:t>
            </a:r>
            <a:endParaRPr lang="vi-VN" sz="1100">
              <a:solidFill>
                <a:schemeClr val="dk1"/>
              </a:solidFill>
              <a:latin typeface="+mn-lt"/>
              <a:ea typeface="Fira Sans Extra Condensed SemiBold"/>
              <a:cs typeface="Fira Sans Extra Condensed SemiBold"/>
              <a:sym typeface="Fira Sans Extra Condensed SemiBold"/>
            </a:endParaRPr>
          </a:p>
        </p:txBody>
      </p:sp>
      <p:pic>
        <p:nvPicPr>
          <p:cNvPr id="13" name="Picture 12">
            <a:extLst>
              <a:ext uri="{FF2B5EF4-FFF2-40B4-BE49-F238E27FC236}">
                <a16:creationId xmlns:a16="http://schemas.microsoft.com/office/drawing/2014/main" id="{6057EBE5-2B72-40BA-9712-30B66338680F}"/>
              </a:ext>
            </a:extLst>
          </p:cNvPr>
          <p:cNvPicPr>
            <a:picLocks noChangeAspect="1"/>
          </p:cNvPicPr>
          <p:nvPr/>
        </p:nvPicPr>
        <p:blipFill>
          <a:blip r:embed="rId5"/>
          <a:stretch>
            <a:fillRect/>
          </a:stretch>
        </p:blipFill>
        <p:spPr>
          <a:xfrm>
            <a:off x="359858" y="1068698"/>
            <a:ext cx="237689" cy="588181"/>
          </a:xfrm>
          <a:prstGeom prst="rect">
            <a:avLst/>
          </a:prstGeom>
        </p:spPr>
      </p:pic>
      <p:pic>
        <p:nvPicPr>
          <p:cNvPr id="15" name="Picture 14">
            <a:extLst>
              <a:ext uri="{FF2B5EF4-FFF2-40B4-BE49-F238E27FC236}">
                <a16:creationId xmlns:a16="http://schemas.microsoft.com/office/drawing/2014/main" id="{F8219597-E96F-403C-B65E-CDCCF69499C8}"/>
              </a:ext>
            </a:extLst>
          </p:cNvPr>
          <p:cNvPicPr>
            <a:picLocks noChangeAspect="1"/>
          </p:cNvPicPr>
          <p:nvPr/>
        </p:nvPicPr>
        <p:blipFill>
          <a:blip r:embed="rId6"/>
          <a:stretch>
            <a:fillRect/>
          </a:stretch>
        </p:blipFill>
        <p:spPr>
          <a:xfrm>
            <a:off x="2878512" y="2653500"/>
            <a:ext cx="775231" cy="455807"/>
          </a:xfrm>
          <a:prstGeom prst="rect">
            <a:avLst/>
          </a:prstGeom>
        </p:spPr>
      </p:pic>
      <p:pic>
        <p:nvPicPr>
          <p:cNvPr id="17" name="Picture 16">
            <a:extLst>
              <a:ext uri="{FF2B5EF4-FFF2-40B4-BE49-F238E27FC236}">
                <a16:creationId xmlns:a16="http://schemas.microsoft.com/office/drawing/2014/main" id="{5C0D37B2-0072-4EE2-84BA-FDD92B96956B}"/>
              </a:ext>
            </a:extLst>
          </p:cNvPr>
          <p:cNvPicPr>
            <a:picLocks noChangeAspect="1"/>
          </p:cNvPicPr>
          <p:nvPr/>
        </p:nvPicPr>
        <p:blipFill>
          <a:blip r:embed="rId7"/>
          <a:stretch>
            <a:fillRect/>
          </a:stretch>
        </p:blipFill>
        <p:spPr>
          <a:xfrm>
            <a:off x="4365532" y="2481578"/>
            <a:ext cx="522025" cy="738922"/>
          </a:xfrm>
          <a:prstGeom prst="rect">
            <a:avLst/>
          </a:prstGeom>
        </p:spPr>
      </p:pic>
      <p:pic>
        <p:nvPicPr>
          <p:cNvPr id="19" name="Picture 18">
            <a:extLst>
              <a:ext uri="{FF2B5EF4-FFF2-40B4-BE49-F238E27FC236}">
                <a16:creationId xmlns:a16="http://schemas.microsoft.com/office/drawing/2014/main" id="{B67D4D6F-63E5-40B1-82F9-8ED49E1B0E09}"/>
              </a:ext>
            </a:extLst>
          </p:cNvPr>
          <p:cNvPicPr>
            <a:picLocks noChangeAspect="1"/>
          </p:cNvPicPr>
          <p:nvPr/>
        </p:nvPicPr>
        <p:blipFill>
          <a:blip r:embed="rId8"/>
          <a:stretch>
            <a:fillRect/>
          </a:stretch>
        </p:blipFill>
        <p:spPr>
          <a:xfrm>
            <a:off x="3622132" y="2617957"/>
            <a:ext cx="639275" cy="526927"/>
          </a:xfrm>
          <a:prstGeom prst="rect">
            <a:avLst/>
          </a:prstGeom>
        </p:spPr>
      </p:pic>
      <p:sp>
        <p:nvSpPr>
          <p:cNvPr id="21" name="Google Shape;576;p16">
            <a:extLst>
              <a:ext uri="{FF2B5EF4-FFF2-40B4-BE49-F238E27FC236}">
                <a16:creationId xmlns:a16="http://schemas.microsoft.com/office/drawing/2014/main" id="{9F507199-48A3-4007-A1C9-20BFB6A70FF0}"/>
              </a:ext>
            </a:extLst>
          </p:cNvPr>
          <p:cNvSpPr/>
          <p:nvPr/>
        </p:nvSpPr>
        <p:spPr>
          <a:xfrm>
            <a:off x="359858" y="194109"/>
            <a:ext cx="8424283" cy="831142"/>
          </a:xfrm>
          <a:prstGeom prst="roundRect">
            <a:avLst>
              <a:gd name="adj" fmla="val 0"/>
            </a:avLst>
          </a:prstGeom>
          <a:solidFill>
            <a:schemeClr val="bg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None/>
            </a:pPr>
            <a:r>
              <a:rPr lang="vi-VN" sz="1200" b="1" i="1" dirty="0">
                <a:solidFill>
                  <a:schemeClr val="dk1"/>
                </a:solidFill>
                <a:latin typeface="+mn-lt"/>
                <a:ea typeface="Roboto"/>
                <a:cs typeface="Roboto"/>
                <a:sym typeface="Roboto"/>
              </a:rPr>
              <a:t>Số doanh nghiệp, cơ sở tôn giáo, tín ngưỡng duy trì mức tăng nhưng các cơ sở sản xuất kinh doanh cá thể, </a:t>
            </a:r>
            <a:endParaRPr lang="en-US" sz="1200" b="1" i="1" dirty="0">
              <a:solidFill>
                <a:schemeClr val="dk1"/>
              </a:solidFill>
              <a:latin typeface="+mn-lt"/>
              <a:ea typeface="Roboto"/>
              <a:cs typeface="Roboto"/>
              <a:sym typeface="Roboto"/>
            </a:endParaRPr>
          </a:p>
          <a:p>
            <a:pPr marL="0" lvl="0" indent="0" algn="ctr" rtl="0">
              <a:spcBef>
                <a:spcPts val="0"/>
              </a:spcBef>
              <a:spcAft>
                <a:spcPts val="600"/>
              </a:spcAft>
              <a:buNone/>
            </a:pPr>
            <a:r>
              <a:rPr lang="vi-VN" sz="1200" b="1" i="1" dirty="0">
                <a:solidFill>
                  <a:schemeClr val="dk1"/>
                </a:solidFill>
                <a:latin typeface="+mn-lt"/>
                <a:ea typeface="Roboto"/>
                <a:cs typeface="Roboto"/>
                <a:sym typeface="Roboto"/>
              </a:rPr>
              <a:t>đơn vị sự nghiệp, hiệp hội, tổ chức phi Chính phủ có dấu hiệu chững lại trong 5 năm qua.</a:t>
            </a:r>
          </a:p>
          <a:p>
            <a:pPr marL="0" lvl="0" indent="0" algn="ctr" rtl="0">
              <a:spcBef>
                <a:spcPts val="0"/>
              </a:spcBef>
              <a:spcAft>
                <a:spcPts val="0"/>
              </a:spcAft>
              <a:buNone/>
            </a:pPr>
            <a:r>
              <a:rPr lang="vi-VN" sz="1200" i="1" dirty="0">
                <a:solidFill>
                  <a:schemeClr val="dk1"/>
                </a:solidFill>
                <a:latin typeface="+mn-lt"/>
                <a:ea typeface="Roboto"/>
                <a:cs typeface="Roboto"/>
                <a:sym typeface="Roboto"/>
              </a:rPr>
              <a:t>(tốc độ tăng/giảm so với năm 2016)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Google Shape;576;p16">
            <a:extLst>
              <a:ext uri="{FF2B5EF4-FFF2-40B4-BE49-F238E27FC236}">
                <a16:creationId xmlns:a16="http://schemas.microsoft.com/office/drawing/2014/main" id="{02B822CC-CB06-401C-9E73-C4B23F5F9B0F}"/>
              </a:ext>
            </a:extLst>
          </p:cNvPr>
          <p:cNvSpPr/>
          <p:nvPr/>
        </p:nvSpPr>
        <p:spPr>
          <a:xfrm>
            <a:off x="318619" y="213771"/>
            <a:ext cx="8520600" cy="658026"/>
          </a:xfrm>
          <a:prstGeom prst="roundRect">
            <a:avLst>
              <a:gd name="adj" fmla="val 0"/>
            </a:avLst>
          </a:prstGeom>
          <a:solidFill>
            <a:schemeClr val="bg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b="1" i="1" dirty="0">
                <a:solidFill>
                  <a:schemeClr val="dk1"/>
                </a:solidFill>
                <a:latin typeface="+mn-lt"/>
                <a:ea typeface="Roboto"/>
                <a:cs typeface="Roboto"/>
                <a:sym typeface="Roboto"/>
              </a:rPr>
              <a:t>Quy mô lao động bình quân một đơn vị điều tra năm 2020 biến động không đều so với năm 2016, trong đó giảm mạnh ở khối doanh nghiệp</a:t>
            </a:r>
            <a:endParaRPr lang="en-US" b="1" i="1" dirty="0">
              <a:solidFill>
                <a:schemeClr val="dk1"/>
              </a:solidFill>
              <a:latin typeface="+mn-lt"/>
              <a:ea typeface="Roboto Medium"/>
              <a:cs typeface="Roboto Medium"/>
              <a:sym typeface="Roboto Medium"/>
            </a:endParaRPr>
          </a:p>
        </p:txBody>
      </p:sp>
      <p:sp>
        <p:nvSpPr>
          <p:cNvPr id="5" name="Google Shape;1174;p21">
            <a:extLst>
              <a:ext uri="{FF2B5EF4-FFF2-40B4-BE49-F238E27FC236}">
                <a16:creationId xmlns:a16="http://schemas.microsoft.com/office/drawing/2014/main" id="{3F9C0273-2B2C-49AD-B298-B449C7F7CC9F}"/>
              </a:ext>
            </a:extLst>
          </p:cNvPr>
          <p:cNvSpPr/>
          <p:nvPr/>
        </p:nvSpPr>
        <p:spPr>
          <a:xfrm>
            <a:off x="6764732" y="3573275"/>
            <a:ext cx="1931068" cy="423900"/>
          </a:xfrm>
          <a:prstGeom prst="roundRect">
            <a:avLst>
              <a:gd name="adj" fmla="val 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vi-VN" sz="1600">
                <a:solidFill>
                  <a:schemeClr val="dk1"/>
                </a:solidFill>
                <a:latin typeface="+mn-lt"/>
                <a:ea typeface="Fira Sans Extra Condensed SemiBold"/>
                <a:cs typeface="Fira Sans Extra Condensed SemiBold"/>
                <a:sym typeface="Fira Sans Extra Condensed SemiBold"/>
              </a:rPr>
              <a:t>Đơn vị hiệp hội</a:t>
            </a:r>
            <a:endParaRPr sz="1600">
              <a:solidFill>
                <a:schemeClr val="dk1"/>
              </a:solidFill>
              <a:latin typeface="+mn-lt"/>
              <a:ea typeface="Fira Sans Extra Condensed SemiBold"/>
              <a:cs typeface="Fira Sans Extra Condensed SemiBold"/>
              <a:sym typeface="Fira Sans Extra Condensed SemiBold"/>
            </a:endParaRPr>
          </a:p>
        </p:txBody>
      </p:sp>
      <p:sp>
        <p:nvSpPr>
          <p:cNvPr id="6" name="Google Shape;1175;p21">
            <a:extLst>
              <a:ext uri="{FF2B5EF4-FFF2-40B4-BE49-F238E27FC236}">
                <a16:creationId xmlns:a16="http://schemas.microsoft.com/office/drawing/2014/main" id="{19A0F712-EB13-4AD7-8B5D-FC305F69BD24}"/>
              </a:ext>
            </a:extLst>
          </p:cNvPr>
          <p:cNvSpPr txBox="1"/>
          <p:nvPr/>
        </p:nvSpPr>
        <p:spPr>
          <a:xfrm>
            <a:off x="6764879" y="4033153"/>
            <a:ext cx="1931071" cy="572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vi-VN" sz="1200">
                <a:solidFill>
                  <a:srgbClr val="242424"/>
                </a:solidFill>
                <a:latin typeface="+mn-lt"/>
                <a:ea typeface="Roboto"/>
                <a:cs typeface="Roboto"/>
                <a:sym typeface="Roboto"/>
              </a:rPr>
              <a:t>Năm 2020 tăng </a:t>
            </a:r>
            <a:r>
              <a:rPr lang="vi-VN">
                <a:solidFill>
                  <a:srgbClr val="242424"/>
                </a:solidFill>
                <a:latin typeface="+mn-lt"/>
                <a:ea typeface="Roboto"/>
                <a:cs typeface="Roboto"/>
                <a:sym typeface="Roboto"/>
              </a:rPr>
              <a:t>0,2</a:t>
            </a:r>
            <a:r>
              <a:rPr lang="vi-VN" sz="1200">
                <a:solidFill>
                  <a:srgbClr val="242424"/>
                </a:solidFill>
                <a:latin typeface="+mn-lt"/>
                <a:ea typeface="Roboto"/>
                <a:cs typeface="Roboto"/>
                <a:sym typeface="Roboto"/>
              </a:rPr>
              <a:t> người so với năm 2016</a:t>
            </a:r>
            <a:endParaRPr lang="vi-VN" sz="1000">
              <a:solidFill>
                <a:srgbClr val="000000"/>
              </a:solidFill>
              <a:latin typeface="+mn-lt"/>
              <a:ea typeface="Roboto"/>
              <a:cs typeface="Roboto"/>
              <a:sym typeface="Roboto"/>
            </a:endParaRPr>
          </a:p>
        </p:txBody>
      </p:sp>
      <p:sp>
        <p:nvSpPr>
          <p:cNvPr id="9" name="Google Shape;1176;p21">
            <a:extLst>
              <a:ext uri="{FF2B5EF4-FFF2-40B4-BE49-F238E27FC236}">
                <a16:creationId xmlns:a16="http://schemas.microsoft.com/office/drawing/2014/main" id="{A66E4F01-DD76-43D4-AD1E-CA2621F004E1}"/>
              </a:ext>
            </a:extLst>
          </p:cNvPr>
          <p:cNvSpPr/>
          <p:nvPr/>
        </p:nvSpPr>
        <p:spPr>
          <a:xfrm>
            <a:off x="6764976" y="2254813"/>
            <a:ext cx="1930921" cy="549381"/>
          </a:xfrm>
          <a:prstGeom prst="roundRect">
            <a:avLst>
              <a:gd name="adj"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vi-VN" sz="1600">
                <a:solidFill>
                  <a:schemeClr val="dk1"/>
                </a:solidFill>
                <a:latin typeface="+mn-lt"/>
                <a:ea typeface="Fira Sans Extra Condensed SemiBold"/>
                <a:cs typeface="Fira Sans Extra Condensed SemiBold"/>
                <a:sym typeface="Fira Sans Extra Condensed SemiBold"/>
              </a:rPr>
              <a:t>Tổ chức</a:t>
            </a:r>
            <a:br>
              <a:rPr lang="vi-VN" sz="1600">
                <a:solidFill>
                  <a:schemeClr val="dk1"/>
                </a:solidFill>
                <a:latin typeface="+mn-lt"/>
                <a:ea typeface="Fira Sans Extra Condensed SemiBold"/>
                <a:cs typeface="Fira Sans Extra Condensed SemiBold"/>
                <a:sym typeface="Fira Sans Extra Condensed SemiBold"/>
              </a:rPr>
            </a:br>
            <a:r>
              <a:rPr lang="vi-VN" sz="1600">
                <a:solidFill>
                  <a:schemeClr val="dk1"/>
                </a:solidFill>
                <a:latin typeface="+mn-lt"/>
                <a:ea typeface="Fira Sans Extra Condensed SemiBold"/>
                <a:cs typeface="Fira Sans Extra Condensed SemiBold"/>
                <a:sym typeface="Fira Sans Extra Condensed SemiBold"/>
              </a:rPr>
              <a:t>phi Chính phủ</a:t>
            </a:r>
            <a:endParaRPr sz="1600">
              <a:solidFill>
                <a:schemeClr val="dk1"/>
              </a:solidFill>
              <a:latin typeface="+mn-lt"/>
              <a:ea typeface="Fira Sans Extra Condensed SemiBold"/>
              <a:cs typeface="Fira Sans Extra Condensed SemiBold"/>
              <a:sym typeface="Fira Sans Extra Condensed SemiBold"/>
            </a:endParaRPr>
          </a:p>
        </p:txBody>
      </p:sp>
      <p:sp>
        <p:nvSpPr>
          <p:cNvPr id="10" name="Google Shape;1177;p21">
            <a:extLst>
              <a:ext uri="{FF2B5EF4-FFF2-40B4-BE49-F238E27FC236}">
                <a16:creationId xmlns:a16="http://schemas.microsoft.com/office/drawing/2014/main" id="{F203F313-9A78-484B-95E7-641858044625}"/>
              </a:ext>
            </a:extLst>
          </p:cNvPr>
          <p:cNvSpPr txBox="1"/>
          <p:nvPr/>
        </p:nvSpPr>
        <p:spPr>
          <a:xfrm>
            <a:off x="6764879" y="2881844"/>
            <a:ext cx="1930921" cy="572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vi-VN" sz="1200">
                <a:solidFill>
                  <a:srgbClr val="242424"/>
                </a:solidFill>
                <a:latin typeface="+mn-lt"/>
                <a:ea typeface="Roboto"/>
                <a:cs typeface="Roboto"/>
                <a:sym typeface="Roboto"/>
              </a:rPr>
              <a:t>Năm 2020 tăng </a:t>
            </a:r>
            <a:r>
              <a:rPr lang="vi-VN">
                <a:solidFill>
                  <a:srgbClr val="242424"/>
                </a:solidFill>
                <a:latin typeface="+mn-lt"/>
                <a:ea typeface="Roboto"/>
                <a:cs typeface="Roboto"/>
                <a:sym typeface="Roboto"/>
              </a:rPr>
              <a:t>5,9</a:t>
            </a:r>
            <a:r>
              <a:rPr lang="vi-VN" sz="1200">
                <a:solidFill>
                  <a:srgbClr val="242424"/>
                </a:solidFill>
                <a:latin typeface="+mn-lt"/>
                <a:ea typeface="Roboto"/>
                <a:cs typeface="Roboto"/>
                <a:sym typeface="Roboto"/>
              </a:rPr>
              <a:t> người so với năm 2016</a:t>
            </a:r>
            <a:endParaRPr lang="vi-VN" sz="1000">
              <a:solidFill>
                <a:srgbClr val="000000"/>
              </a:solidFill>
              <a:latin typeface="+mn-lt"/>
              <a:ea typeface="Roboto"/>
              <a:cs typeface="Roboto"/>
              <a:sym typeface="Roboto"/>
            </a:endParaRPr>
          </a:p>
        </p:txBody>
      </p:sp>
      <p:sp>
        <p:nvSpPr>
          <p:cNvPr id="11" name="Google Shape;1178;p21">
            <a:extLst>
              <a:ext uri="{FF2B5EF4-FFF2-40B4-BE49-F238E27FC236}">
                <a16:creationId xmlns:a16="http://schemas.microsoft.com/office/drawing/2014/main" id="{5325015F-E1C7-4858-B3B4-FDA94A03CEA7}"/>
              </a:ext>
            </a:extLst>
          </p:cNvPr>
          <p:cNvSpPr/>
          <p:nvPr/>
        </p:nvSpPr>
        <p:spPr>
          <a:xfrm>
            <a:off x="6765073" y="1102913"/>
            <a:ext cx="1930874" cy="423900"/>
          </a:xfrm>
          <a:prstGeom prst="roundRect">
            <a:avLst>
              <a:gd name="adj" fmla="val 0"/>
            </a:avLst>
          </a:prstGeom>
          <a:solidFill>
            <a:srgbClr val="00B0F0"/>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vi-VN" sz="1600">
                <a:solidFill>
                  <a:schemeClr val="dk1"/>
                </a:solidFill>
                <a:latin typeface="+mn-lt"/>
                <a:ea typeface="Fira Sans Extra Condensed SemiBold"/>
                <a:cs typeface="Fira Sans Extra Condensed SemiBold"/>
                <a:sym typeface="Fira Sans Extra Condensed SemiBold"/>
              </a:rPr>
              <a:t>Đơn vị sự nghiệp</a:t>
            </a:r>
            <a:endParaRPr sz="1600">
              <a:solidFill>
                <a:schemeClr val="dk1"/>
              </a:solidFill>
              <a:latin typeface="+mn-lt"/>
              <a:ea typeface="Fira Sans Extra Condensed SemiBold"/>
              <a:cs typeface="Fira Sans Extra Condensed SemiBold"/>
              <a:sym typeface="Fira Sans Extra Condensed SemiBold"/>
            </a:endParaRPr>
          </a:p>
        </p:txBody>
      </p:sp>
      <p:grpSp>
        <p:nvGrpSpPr>
          <p:cNvPr id="12" name="Google Shape;1179;p21">
            <a:extLst>
              <a:ext uri="{FF2B5EF4-FFF2-40B4-BE49-F238E27FC236}">
                <a16:creationId xmlns:a16="http://schemas.microsoft.com/office/drawing/2014/main" id="{895C9B9F-72E8-4A4F-B80F-70DCAC3B3C41}"/>
              </a:ext>
            </a:extLst>
          </p:cNvPr>
          <p:cNvGrpSpPr/>
          <p:nvPr/>
        </p:nvGrpSpPr>
        <p:grpSpPr>
          <a:xfrm>
            <a:off x="2884785" y="1669527"/>
            <a:ext cx="3579565" cy="1804457"/>
            <a:chOff x="2417868" y="2439089"/>
            <a:chExt cx="4557634" cy="2297501"/>
          </a:xfrm>
        </p:grpSpPr>
        <p:sp>
          <p:nvSpPr>
            <p:cNvPr id="13" name="Google Shape;1180;p21">
              <a:extLst>
                <a:ext uri="{FF2B5EF4-FFF2-40B4-BE49-F238E27FC236}">
                  <a16:creationId xmlns:a16="http://schemas.microsoft.com/office/drawing/2014/main" id="{889A2979-BE10-4FA9-8FAB-707908D6A804}"/>
                </a:ext>
              </a:extLst>
            </p:cNvPr>
            <p:cNvSpPr/>
            <p:nvPr/>
          </p:nvSpPr>
          <p:spPr>
            <a:xfrm>
              <a:off x="6209893" y="3771886"/>
              <a:ext cx="765609" cy="964704"/>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4" name="Google Shape;1181;p21">
              <a:extLst>
                <a:ext uri="{FF2B5EF4-FFF2-40B4-BE49-F238E27FC236}">
                  <a16:creationId xmlns:a16="http://schemas.microsoft.com/office/drawing/2014/main" id="{8F4D9F64-D02F-4935-ADD0-9BE0BCD492C8}"/>
                </a:ext>
              </a:extLst>
            </p:cNvPr>
            <p:cNvSpPr/>
            <p:nvPr/>
          </p:nvSpPr>
          <p:spPr>
            <a:xfrm>
              <a:off x="5538899" y="2806492"/>
              <a:ext cx="1187819" cy="1196774"/>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 name="Google Shape;1182;p21">
              <a:extLst>
                <a:ext uri="{FF2B5EF4-FFF2-40B4-BE49-F238E27FC236}">
                  <a16:creationId xmlns:a16="http://schemas.microsoft.com/office/drawing/2014/main" id="{CBA41192-C84E-47C2-A054-105735FDAFB7}"/>
                </a:ext>
              </a:extLst>
            </p:cNvPr>
            <p:cNvSpPr/>
            <p:nvPr/>
          </p:nvSpPr>
          <p:spPr>
            <a:xfrm>
              <a:off x="4574902" y="2439089"/>
              <a:ext cx="1276627" cy="838864"/>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 name="Google Shape;1183;p21">
              <a:extLst>
                <a:ext uri="{FF2B5EF4-FFF2-40B4-BE49-F238E27FC236}">
                  <a16:creationId xmlns:a16="http://schemas.microsoft.com/office/drawing/2014/main" id="{AF875BA8-D0AD-47B1-BFA0-86D6318EB716}"/>
                </a:ext>
              </a:extLst>
            </p:cNvPr>
            <p:cNvSpPr/>
            <p:nvPr/>
          </p:nvSpPr>
          <p:spPr>
            <a:xfrm>
              <a:off x="3294555" y="2439089"/>
              <a:ext cx="1280364" cy="837703"/>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 name="Google Shape;1184;p21">
              <a:extLst>
                <a:ext uri="{FF2B5EF4-FFF2-40B4-BE49-F238E27FC236}">
                  <a16:creationId xmlns:a16="http://schemas.microsoft.com/office/drawing/2014/main" id="{2EC7627F-42F3-4D9A-B5B6-67135C98AB88}"/>
                </a:ext>
              </a:extLst>
            </p:cNvPr>
            <p:cNvSpPr/>
            <p:nvPr/>
          </p:nvSpPr>
          <p:spPr>
            <a:xfrm>
              <a:off x="2417868" y="2805112"/>
              <a:ext cx="1189334" cy="1197228"/>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9" name="Google Shape;1186;p21">
            <a:extLst>
              <a:ext uri="{FF2B5EF4-FFF2-40B4-BE49-F238E27FC236}">
                <a16:creationId xmlns:a16="http://schemas.microsoft.com/office/drawing/2014/main" id="{1BB3439B-01A6-437D-B07A-B922E57E5322}"/>
              </a:ext>
            </a:extLst>
          </p:cNvPr>
          <p:cNvSpPr txBox="1"/>
          <p:nvPr/>
        </p:nvSpPr>
        <p:spPr>
          <a:xfrm>
            <a:off x="6764976" y="1599788"/>
            <a:ext cx="1930874" cy="572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vi-VN" sz="1200">
                <a:solidFill>
                  <a:srgbClr val="242424"/>
                </a:solidFill>
                <a:latin typeface="+mn-lt"/>
                <a:ea typeface="Roboto"/>
                <a:cs typeface="Roboto"/>
                <a:sym typeface="Roboto"/>
              </a:rPr>
              <a:t>Năm 2020 tăng </a:t>
            </a:r>
            <a:r>
              <a:rPr lang="vi-VN">
                <a:solidFill>
                  <a:srgbClr val="242424"/>
                </a:solidFill>
                <a:latin typeface="+mn-lt"/>
                <a:ea typeface="Roboto"/>
                <a:cs typeface="Roboto"/>
                <a:sym typeface="Roboto"/>
              </a:rPr>
              <a:t>11</a:t>
            </a:r>
            <a:r>
              <a:rPr lang="vi-VN" sz="1200">
                <a:solidFill>
                  <a:srgbClr val="242424"/>
                </a:solidFill>
                <a:latin typeface="+mn-lt"/>
                <a:ea typeface="Roboto"/>
                <a:cs typeface="Roboto"/>
                <a:sym typeface="Roboto"/>
              </a:rPr>
              <a:t> người so với năm 2016</a:t>
            </a:r>
            <a:endParaRPr sz="1000">
              <a:solidFill>
                <a:srgbClr val="000000"/>
              </a:solidFill>
              <a:latin typeface="+mn-lt"/>
              <a:ea typeface="Roboto"/>
              <a:cs typeface="Roboto"/>
              <a:sym typeface="Roboto"/>
            </a:endParaRPr>
          </a:p>
        </p:txBody>
      </p:sp>
      <p:sp>
        <p:nvSpPr>
          <p:cNvPr id="22" name="Google Shape;1189;p21">
            <a:extLst>
              <a:ext uri="{FF2B5EF4-FFF2-40B4-BE49-F238E27FC236}">
                <a16:creationId xmlns:a16="http://schemas.microsoft.com/office/drawing/2014/main" id="{2F7FB937-AB29-4FFC-BF01-11053F2E2326}"/>
              </a:ext>
            </a:extLst>
          </p:cNvPr>
          <p:cNvSpPr/>
          <p:nvPr/>
        </p:nvSpPr>
        <p:spPr>
          <a:xfrm>
            <a:off x="454762" y="2695962"/>
            <a:ext cx="1625100" cy="548113"/>
          </a:xfrm>
          <a:prstGeom prst="roundRect">
            <a:avLst>
              <a:gd name="adj" fmla="val 0"/>
            </a:avLst>
          </a:prstGeom>
          <a:solidFill>
            <a:schemeClr val="accent6"/>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vi-VN" sz="1600">
                <a:solidFill>
                  <a:schemeClr val="dk1"/>
                </a:solidFill>
                <a:latin typeface="+mn-lt"/>
                <a:ea typeface="Fira Sans Extra Condensed SemiBold"/>
                <a:cs typeface="Fira Sans Extra Condensed SemiBold"/>
                <a:sym typeface="Fira Sans Extra Condensed SemiBold"/>
              </a:rPr>
              <a:t>Cơ sở SXKD cá thể</a:t>
            </a:r>
            <a:endParaRPr sz="1600">
              <a:solidFill>
                <a:schemeClr val="dk1"/>
              </a:solidFill>
              <a:latin typeface="+mn-lt"/>
              <a:ea typeface="Fira Sans Extra Condensed SemiBold"/>
              <a:cs typeface="Fira Sans Extra Condensed SemiBold"/>
              <a:sym typeface="Fira Sans Extra Condensed SemiBold"/>
            </a:endParaRPr>
          </a:p>
        </p:txBody>
      </p:sp>
      <p:sp>
        <p:nvSpPr>
          <p:cNvPr id="23" name="Google Shape;1190;p21">
            <a:extLst>
              <a:ext uri="{FF2B5EF4-FFF2-40B4-BE49-F238E27FC236}">
                <a16:creationId xmlns:a16="http://schemas.microsoft.com/office/drawing/2014/main" id="{B839DE02-DC70-415D-9756-E1F515A22C13}"/>
              </a:ext>
            </a:extLst>
          </p:cNvPr>
          <p:cNvSpPr txBox="1"/>
          <p:nvPr/>
        </p:nvSpPr>
        <p:spPr>
          <a:xfrm>
            <a:off x="457497" y="3379880"/>
            <a:ext cx="1625100" cy="914932"/>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vi-VN" sz="1200">
                <a:solidFill>
                  <a:schemeClr val="dk1"/>
                </a:solidFill>
                <a:latin typeface="+mn-lt"/>
                <a:ea typeface="Roboto"/>
                <a:cs typeface="Roboto"/>
                <a:sym typeface="Roboto"/>
              </a:rPr>
              <a:t>Giảm từ </a:t>
            </a:r>
            <a:r>
              <a:rPr lang="vi-VN">
                <a:solidFill>
                  <a:schemeClr val="dk1"/>
                </a:solidFill>
                <a:latin typeface="+mn-lt"/>
                <a:ea typeface="Roboto"/>
                <a:cs typeface="Roboto"/>
                <a:sym typeface="Roboto"/>
              </a:rPr>
              <a:t>1,7</a:t>
            </a:r>
            <a:r>
              <a:rPr lang="vi-VN" sz="1200">
                <a:solidFill>
                  <a:schemeClr val="dk1"/>
                </a:solidFill>
                <a:latin typeface="+mn-lt"/>
                <a:ea typeface="Roboto"/>
                <a:cs typeface="Roboto"/>
                <a:sym typeface="Roboto"/>
              </a:rPr>
              <a:t> người năm 2016 xuống </a:t>
            </a:r>
            <a:r>
              <a:rPr lang="vi-VN">
                <a:solidFill>
                  <a:schemeClr val="dk1"/>
                </a:solidFill>
                <a:latin typeface="+mn-lt"/>
                <a:ea typeface="Roboto"/>
                <a:cs typeface="Roboto"/>
                <a:sym typeface="Roboto"/>
              </a:rPr>
              <a:t>1,6</a:t>
            </a:r>
            <a:r>
              <a:rPr lang="vi-VN" sz="1200">
                <a:solidFill>
                  <a:schemeClr val="dk1"/>
                </a:solidFill>
                <a:latin typeface="+mn-lt"/>
                <a:ea typeface="Roboto"/>
                <a:cs typeface="Roboto"/>
                <a:sym typeface="Roboto"/>
              </a:rPr>
              <a:t> người năm 2020</a:t>
            </a:r>
            <a:endParaRPr lang="vi-VN" sz="1000">
              <a:solidFill>
                <a:srgbClr val="000000"/>
              </a:solidFill>
              <a:latin typeface="+mn-lt"/>
              <a:ea typeface="Roboto"/>
              <a:cs typeface="Roboto"/>
              <a:sym typeface="Roboto"/>
            </a:endParaRPr>
          </a:p>
        </p:txBody>
      </p:sp>
      <p:sp>
        <p:nvSpPr>
          <p:cNvPr id="24" name="Google Shape;1191;p21">
            <a:extLst>
              <a:ext uri="{FF2B5EF4-FFF2-40B4-BE49-F238E27FC236}">
                <a16:creationId xmlns:a16="http://schemas.microsoft.com/office/drawing/2014/main" id="{0B68FEEC-8BDB-4A59-A63F-D9CEB807ACAF}"/>
              </a:ext>
            </a:extLst>
          </p:cNvPr>
          <p:cNvSpPr/>
          <p:nvPr/>
        </p:nvSpPr>
        <p:spPr>
          <a:xfrm>
            <a:off x="457497" y="1102913"/>
            <a:ext cx="1625100" cy="423900"/>
          </a:xfrm>
          <a:prstGeom prst="roundRect">
            <a:avLst>
              <a:gd name="adj" fmla="val 0"/>
            </a:avLst>
          </a:prstGeom>
          <a:solidFill>
            <a:schemeClr val="accent5">
              <a:lumMod val="60000"/>
              <a:lumOff val="40000"/>
            </a:schemeClr>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vi-VN" sz="1600">
                <a:solidFill>
                  <a:schemeClr val="dk1"/>
                </a:solidFill>
                <a:latin typeface="+mn-lt"/>
                <a:ea typeface="Fira Sans Extra Condensed SemiBold"/>
                <a:cs typeface="Fira Sans Extra Condensed SemiBold"/>
                <a:sym typeface="Fira Sans Extra Condensed SemiBold"/>
              </a:rPr>
              <a:t>Doanh nghiệp</a:t>
            </a:r>
            <a:endParaRPr sz="1600">
              <a:solidFill>
                <a:schemeClr val="dk1"/>
              </a:solidFill>
              <a:latin typeface="+mn-lt"/>
              <a:ea typeface="Fira Sans Extra Condensed SemiBold"/>
              <a:cs typeface="Fira Sans Extra Condensed SemiBold"/>
              <a:sym typeface="Fira Sans Extra Condensed SemiBold"/>
            </a:endParaRPr>
          </a:p>
        </p:txBody>
      </p:sp>
      <p:sp>
        <p:nvSpPr>
          <p:cNvPr id="25" name="Google Shape;1192;p21">
            <a:extLst>
              <a:ext uri="{FF2B5EF4-FFF2-40B4-BE49-F238E27FC236}">
                <a16:creationId xmlns:a16="http://schemas.microsoft.com/office/drawing/2014/main" id="{D4755385-71AC-4F34-A247-9A3585633D07}"/>
              </a:ext>
            </a:extLst>
          </p:cNvPr>
          <p:cNvSpPr txBox="1"/>
          <p:nvPr/>
        </p:nvSpPr>
        <p:spPr>
          <a:xfrm>
            <a:off x="443184" y="1599788"/>
            <a:ext cx="1639366" cy="971962"/>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vi-VN" sz="1200">
                <a:solidFill>
                  <a:schemeClr val="dk1"/>
                </a:solidFill>
                <a:latin typeface="+mn-lt"/>
                <a:ea typeface="Roboto"/>
                <a:cs typeface="Roboto"/>
                <a:sym typeface="Roboto"/>
              </a:rPr>
              <a:t>Giảm từ </a:t>
            </a:r>
            <a:r>
              <a:rPr lang="vi-VN">
                <a:solidFill>
                  <a:schemeClr val="dk1"/>
                </a:solidFill>
                <a:latin typeface="+mn-lt"/>
                <a:ea typeface="Roboto"/>
                <a:cs typeface="Roboto"/>
                <a:sym typeface="Roboto"/>
              </a:rPr>
              <a:t>27,2</a:t>
            </a:r>
            <a:r>
              <a:rPr lang="vi-VN" sz="1200">
                <a:solidFill>
                  <a:schemeClr val="dk1"/>
                </a:solidFill>
                <a:latin typeface="+mn-lt"/>
                <a:ea typeface="Roboto"/>
                <a:cs typeface="Roboto"/>
                <a:sym typeface="Roboto"/>
              </a:rPr>
              <a:t> người năm 2016 xuống </a:t>
            </a:r>
            <a:r>
              <a:rPr lang="vi-VN">
                <a:solidFill>
                  <a:schemeClr val="dk1"/>
                </a:solidFill>
                <a:latin typeface="+mn-lt"/>
                <a:ea typeface="Roboto"/>
                <a:cs typeface="Roboto"/>
                <a:sym typeface="Roboto"/>
              </a:rPr>
              <a:t>21,5</a:t>
            </a:r>
            <a:r>
              <a:rPr lang="vi-VN" sz="1200">
                <a:solidFill>
                  <a:schemeClr val="dk1"/>
                </a:solidFill>
                <a:latin typeface="+mn-lt"/>
                <a:ea typeface="Roboto"/>
                <a:cs typeface="Roboto"/>
                <a:sym typeface="Roboto"/>
              </a:rPr>
              <a:t> người năm 2020</a:t>
            </a:r>
            <a:endParaRPr sz="1000">
              <a:solidFill>
                <a:srgbClr val="000000"/>
              </a:solidFill>
              <a:latin typeface="+mn-lt"/>
              <a:ea typeface="Roboto"/>
              <a:cs typeface="Roboto"/>
              <a:sym typeface="Roboto"/>
            </a:endParaRPr>
          </a:p>
        </p:txBody>
      </p:sp>
      <p:cxnSp>
        <p:nvCxnSpPr>
          <p:cNvPr id="32" name="Google Shape;1199;p21">
            <a:extLst>
              <a:ext uri="{FF2B5EF4-FFF2-40B4-BE49-F238E27FC236}">
                <a16:creationId xmlns:a16="http://schemas.microsoft.com/office/drawing/2014/main" id="{84F2E9ED-A67F-4ECC-8ACB-19CB569ADDAA}"/>
              </a:ext>
            </a:extLst>
          </p:cNvPr>
          <p:cNvCxnSpPr>
            <a:cxnSpLocks/>
            <a:stCxn id="24" idx="3"/>
          </p:cNvCxnSpPr>
          <p:nvPr/>
        </p:nvCxnSpPr>
        <p:spPr>
          <a:xfrm>
            <a:off x="2082597" y="1314863"/>
            <a:ext cx="2072100" cy="354600"/>
          </a:xfrm>
          <a:prstGeom prst="bentConnector2">
            <a:avLst/>
          </a:prstGeom>
          <a:noFill/>
          <a:ln w="9525" cap="flat" cmpd="sng">
            <a:solidFill>
              <a:schemeClr val="accent2"/>
            </a:solidFill>
            <a:prstDash val="solid"/>
            <a:round/>
            <a:headEnd type="none" w="med" len="med"/>
            <a:tailEnd type="oval" w="med" len="med"/>
          </a:ln>
        </p:spPr>
      </p:cxnSp>
      <p:cxnSp>
        <p:nvCxnSpPr>
          <p:cNvPr id="33" name="Google Shape;1200;p21">
            <a:extLst>
              <a:ext uri="{FF2B5EF4-FFF2-40B4-BE49-F238E27FC236}">
                <a16:creationId xmlns:a16="http://schemas.microsoft.com/office/drawing/2014/main" id="{1B1FFA55-69F4-47AB-8795-690FCB3D00FA}"/>
              </a:ext>
            </a:extLst>
          </p:cNvPr>
          <p:cNvCxnSpPr>
            <a:cxnSpLocks/>
            <a:stCxn id="22" idx="3"/>
          </p:cNvCxnSpPr>
          <p:nvPr/>
        </p:nvCxnSpPr>
        <p:spPr>
          <a:xfrm flipV="1">
            <a:off x="2079862" y="2447537"/>
            <a:ext cx="941241" cy="522482"/>
          </a:xfrm>
          <a:prstGeom prst="bentConnector3">
            <a:avLst>
              <a:gd name="adj1" fmla="val 50000"/>
            </a:avLst>
          </a:prstGeom>
          <a:noFill/>
          <a:ln w="9525" cap="flat" cmpd="sng">
            <a:solidFill>
              <a:schemeClr val="lt2"/>
            </a:solidFill>
            <a:prstDash val="solid"/>
            <a:round/>
            <a:headEnd type="none" w="med" len="med"/>
            <a:tailEnd type="oval" w="med" len="med"/>
          </a:ln>
        </p:spPr>
      </p:cxnSp>
      <p:cxnSp>
        <p:nvCxnSpPr>
          <p:cNvPr id="35" name="Google Shape;1202;p21">
            <a:extLst>
              <a:ext uri="{FF2B5EF4-FFF2-40B4-BE49-F238E27FC236}">
                <a16:creationId xmlns:a16="http://schemas.microsoft.com/office/drawing/2014/main" id="{30395A1F-A0A4-4E37-834E-9D3F90552896}"/>
              </a:ext>
            </a:extLst>
          </p:cNvPr>
          <p:cNvCxnSpPr>
            <a:cxnSpLocks/>
            <a:stCxn id="11" idx="1"/>
          </p:cNvCxnSpPr>
          <p:nvPr/>
        </p:nvCxnSpPr>
        <p:spPr>
          <a:xfrm rot="10800000" flipV="1">
            <a:off x="4998447" y="1314863"/>
            <a:ext cx="1766626" cy="354600"/>
          </a:xfrm>
          <a:prstGeom prst="bentConnector3">
            <a:avLst>
              <a:gd name="adj1" fmla="val 50000"/>
            </a:avLst>
          </a:prstGeom>
          <a:noFill/>
          <a:ln w="9525" cap="flat" cmpd="sng">
            <a:solidFill>
              <a:schemeClr val="accent3"/>
            </a:solidFill>
            <a:prstDash val="solid"/>
            <a:round/>
            <a:headEnd type="none" w="med" len="med"/>
            <a:tailEnd type="oval" w="med" len="med"/>
          </a:ln>
        </p:spPr>
      </p:cxnSp>
      <p:cxnSp>
        <p:nvCxnSpPr>
          <p:cNvPr id="36" name="Google Shape;1203;p21">
            <a:extLst>
              <a:ext uri="{FF2B5EF4-FFF2-40B4-BE49-F238E27FC236}">
                <a16:creationId xmlns:a16="http://schemas.microsoft.com/office/drawing/2014/main" id="{D05B901E-8BCD-40D0-8DBF-0A4B8EA8560A}"/>
              </a:ext>
            </a:extLst>
          </p:cNvPr>
          <p:cNvCxnSpPr>
            <a:cxnSpLocks/>
            <a:stCxn id="9" idx="1"/>
          </p:cNvCxnSpPr>
          <p:nvPr/>
        </p:nvCxnSpPr>
        <p:spPr>
          <a:xfrm rot="10800000">
            <a:off x="6017804" y="2353444"/>
            <a:ext cx="747173" cy="176060"/>
          </a:xfrm>
          <a:prstGeom prst="bentConnector3">
            <a:avLst>
              <a:gd name="adj1" fmla="val 50000"/>
            </a:avLst>
          </a:prstGeom>
          <a:noFill/>
          <a:ln w="9525" cap="flat" cmpd="sng">
            <a:solidFill>
              <a:schemeClr val="accent4"/>
            </a:solidFill>
            <a:prstDash val="solid"/>
            <a:round/>
            <a:headEnd type="none" w="med" len="med"/>
            <a:tailEnd type="oval" w="med" len="med"/>
          </a:ln>
        </p:spPr>
      </p:cxnSp>
      <p:cxnSp>
        <p:nvCxnSpPr>
          <p:cNvPr id="37" name="Google Shape;1204;p21">
            <a:extLst>
              <a:ext uri="{FF2B5EF4-FFF2-40B4-BE49-F238E27FC236}">
                <a16:creationId xmlns:a16="http://schemas.microsoft.com/office/drawing/2014/main" id="{12C817CF-F8C9-4E05-BF61-720885EA49A3}"/>
              </a:ext>
            </a:extLst>
          </p:cNvPr>
          <p:cNvCxnSpPr>
            <a:cxnSpLocks/>
            <a:stCxn id="5" idx="1"/>
          </p:cNvCxnSpPr>
          <p:nvPr/>
        </p:nvCxnSpPr>
        <p:spPr>
          <a:xfrm rot="10800000">
            <a:off x="6199760" y="3489271"/>
            <a:ext cx="564972" cy="295954"/>
          </a:xfrm>
          <a:prstGeom prst="bentConnector3">
            <a:avLst>
              <a:gd name="adj1" fmla="val 94739"/>
            </a:avLst>
          </a:prstGeom>
          <a:ln>
            <a:headEnd type="none" w="med" len="med"/>
            <a:tailEnd type="oval" w="med" len="med"/>
          </a:ln>
        </p:spPr>
        <p:style>
          <a:lnRef idx="1">
            <a:schemeClr val="accent4"/>
          </a:lnRef>
          <a:fillRef idx="0">
            <a:schemeClr val="accent4"/>
          </a:fillRef>
          <a:effectRef idx="0">
            <a:schemeClr val="accent4"/>
          </a:effectRef>
          <a:fontRef idx="minor">
            <a:schemeClr val="tx1"/>
          </a:fontRef>
        </p:style>
      </p:cxnSp>
      <p:grpSp>
        <p:nvGrpSpPr>
          <p:cNvPr id="38" name="Google Shape;777;p18">
            <a:extLst>
              <a:ext uri="{FF2B5EF4-FFF2-40B4-BE49-F238E27FC236}">
                <a16:creationId xmlns:a16="http://schemas.microsoft.com/office/drawing/2014/main" id="{DC1EB9D3-0985-4C53-9F55-6C817E32BD68}"/>
              </a:ext>
            </a:extLst>
          </p:cNvPr>
          <p:cNvGrpSpPr/>
          <p:nvPr/>
        </p:nvGrpSpPr>
        <p:grpSpPr>
          <a:xfrm>
            <a:off x="3410545" y="2571750"/>
            <a:ext cx="2375283" cy="1302874"/>
            <a:chOff x="3111775" y="2137788"/>
            <a:chExt cx="318927" cy="174945"/>
          </a:xfrm>
        </p:grpSpPr>
        <p:sp>
          <p:nvSpPr>
            <p:cNvPr id="39" name="Google Shape;780;p18">
              <a:extLst>
                <a:ext uri="{FF2B5EF4-FFF2-40B4-BE49-F238E27FC236}">
                  <a16:creationId xmlns:a16="http://schemas.microsoft.com/office/drawing/2014/main" id="{94502808-A42F-4E13-89F8-FC05A988164A}"/>
                </a:ext>
              </a:extLst>
            </p:cNvPr>
            <p:cNvSpPr/>
            <p:nvPr/>
          </p:nvSpPr>
          <p:spPr>
            <a:xfrm>
              <a:off x="3112773" y="2137788"/>
              <a:ext cx="112865" cy="113102"/>
            </a:xfrm>
            <a:custGeom>
              <a:avLst/>
              <a:gdLst/>
              <a:ahLst/>
              <a:cxnLst/>
              <a:rect l="l" t="t" r="r" b="b"/>
              <a:pathLst>
                <a:path w="4298" h="4307" extrusionOk="0">
                  <a:moveTo>
                    <a:pt x="2144" y="0"/>
                  </a:moveTo>
                  <a:cubicBezTo>
                    <a:pt x="1206" y="0"/>
                    <a:pt x="508" y="756"/>
                    <a:pt x="441" y="1675"/>
                  </a:cubicBezTo>
                  <a:cubicBezTo>
                    <a:pt x="383" y="2345"/>
                    <a:pt x="249" y="2996"/>
                    <a:pt x="39" y="3637"/>
                  </a:cubicBezTo>
                  <a:cubicBezTo>
                    <a:pt x="1" y="3752"/>
                    <a:pt x="48" y="3886"/>
                    <a:pt x="163" y="3934"/>
                  </a:cubicBezTo>
                  <a:cubicBezTo>
                    <a:pt x="556" y="4116"/>
                    <a:pt x="986" y="4240"/>
                    <a:pt x="1417" y="4307"/>
                  </a:cubicBezTo>
                  <a:lnTo>
                    <a:pt x="2872" y="4307"/>
                  </a:lnTo>
                  <a:cubicBezTo>
                    <a:pt x="3302" y="4240"/>
                    <a:pt x="3723" y="4125"/>
                    <a:pt x="4116" y="3943"/>
                  </a:cubicBezTo>
                  <a:cubicBezTo>
                    <a:pt x="4240" y="3895"/>
                    <a:pt x="4298" y="3752"/>
                    <a:pt x="4240" y="3637"/>
                  </a:cubicBezTo>
                  <a:cubicBezTo>
                    <a:pt x="4039" y="2996"/>
                    <a:pt x="3905" y="2345"/>
                    <a:pt x="3848" y="1675"/>
                  </a:cubicBezTo>
                  <a:cubicBezTo>
                    <a:pt x="3781" y="756"/>
                    <a:pt x="3082" y="0"/>
                    <a:pt x="21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0" name="Google Shape;781;p18">
              <a:extLst>
                <a:ext uri="{FF2B5EF4-FFF2-40B4-BE49-F238E27FC236}">
                  <a16:creationId xmlns:a16="http://schemas.microsoft.com/office/drawing/2014/main" id="{A23C758D-FAE2-4EFB-B651-1D8798419F8E}"/>
                </a:ext>
              </a:extLst>
            </p:cNvPr>
            <p:cNvSpPr/>
            <p:nvPr/>
          </p:nvSpPr>
          <p:spPr>
            <a:xfrm>
              <a:off x="3143182" y="2138025"/>
              <a:ext cx="82220" cy="112865"/>
            </a:xfrm>
            <a:custGeom>
              <a:avLst/>
              <a:gdLst/>
              <a:ahLst/>
              <a:cxnLst/>
              <a:rect l="l" t="t" r="r" b="b"/>
              <a:pathLst>
                <a:path w="3131" h="4298" extrusionOk="0">
                  <a:moveTo>
                    <a:pt x="977" y="1"/>
                  </a:moveTo>
                  <a:cubicBezTo>
                    <a:pt x="259" y="1"/>
                    <a:pt x="1" y="987"/>
                    <a:pt x="613" y="1350"/>
                  </a:cubicBezTo>
                  <a:cubicBezTo>
                    <a:pt x="632" y="1360"/>
                    <a:pt x="651" y="1379"/>
                    <a:pt x="680" y="1389"/>
                  </a:cubicBezTo>
                  <a:lnTo>
                    <a:pt x="1226" y="4298"/>
                  </a:lnTo>
                  <a:lnTo>
                    <a:pt x="1714" y="4298"/>
                  </a:lnTo>
                  <a:cubicBezTo>
                    <a:pt x="2144" y="4231"/>
                    <a:pt x="2565" y="4116"/>
                    <a:pt x="2958" y="3934"/>
                  </a:cubicBezTo>
                  <a:cubicBezTo>
                    <a:pt x="3073" y="3877"/>
                    <a:pt x="3130" y="3743"/>
                    <a:pt x="3082" y="3628"/>
                  </a:cubicBezTo>
                  <a:cubicBezTo>
                    <a:pt x="2872" y="2996"/>
                    <a:pt x="2738" y="2336"/>
                    <a:pt x="2680" y="1676"/>
                  </a:cubicBezTo>
                  <a:cubicBezTo>
                    <a:pt x="2613" y="757"/>
                    <a:pt x="1924" y="1"/>
                    <a:pt x="9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1" name="Google Shape;782;p18">
              <a:extLst>
                <a:ext uri="{FF2B5EF4-FFF2-40B4-BE49-F238E27FC236}">
                  <a16:creationId xmlns:a16="http://schemas.microsoft.com/office/drawing/2014/main" id="{B506597F-6E23-4F1A-9F3B-9185DCE42987}"/>
                </a:ext>
              </a:extLst>
            </p:cNvPr>
            <p:cNvSpPr/>
            <p:nvPr/>
          </p:nvSpPr>
          <p:spPr>
            <a:xfrm>
              <a:off x="3111775" y="2223238"/>
              <a:ext cx="113102" cy="89231"/>
            </a:xfrm>
            <a:custGeom>
              <a:avLst/>
              <a:gdLst/>
              <a:ahLst/>
              <a:cxnLst/>
              <a:rect l="l" t="t" r="r" b="b"/>
              <a:pathLst>
                <a:path w="4307" h="3398" extrusionOk="0">
                  <a:moveTo>
                    <a:pt x="1436" y="0"/>
                  </a:moveTo>
                  <a:lnTo>
                    <a:pt x="1436" y="718"/>
                  </a:lnTo>
                  <a:cubicBezTo>
                    <a:pt x="1436" y="890"/>
                    <a:pt x="1331" y="1062"/>
                    <a:pt x="1168" y="1139"/>
                  </a:cubicBezTo>
                  <a:lnTo>
                    <a:pt x="402" y="1531"/>
                  </a:lnTo>
                  <a:cubicBezTo>
                    <a:pt x="153" y="1646"/>
                    <a:pt x="0" y="1895"/>
                    <a:pt x="0" y="2173"/>
                  </a:cubicBezTo>
                  <a:lnTo>
                    <a:pt x="0" y="3158"/>
                  </a:lnTo>
                  <a:cubicBezTo>
                    <a:pt x="0" y="3283"/>
                    <a:pt x="115" y="3398"/>
                    <a:pt x="240" y="3398"/>
                  </a:cubicBezTo>
                  <a:lnTo>
                    <a:pt x="4068" y="3398"/>
                  </a:lnTo>
                  <a:cubicBezTo>
                    <a:pt x="4202" y="3398"/>
                    <a:pt x="4307" y="3283"/>
                    <a:pt x="4307" y="3158"/>
                  </a:cubicBezTo>
                  <a:lnTo>
                    <a:pt x="4307" y="2173"/>
                  </a:lnTo>
                  <a:cubicBezTo>
                    <a:pt x="4307" y="1895"/>
                    <a:pt x="4154" y="1646"/>
                    <a:pt x="3905" y="1531"/>
                  </a:cubicBezTo>
                  <a:lnTo>
                    <a:pt x="3139" y="1139"/>
                  </a:lnTo>
                  <a:cubicBezTo>
                    <a:pt x="2977" y="1062"/>
                    <a:pt x="2871" y="890"/>
                    <a:pt x="2871" y="718"/>
                  </a:cubicBezTo>
                  <a:lnTo>
                    <a:pt x="2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 name="Google Shape;783;p18">
              <a:extLst>
                <a:ext uri="{FF2B5EF4-FFF2-40B4-BE49-F238E27FC236}">
                  <a16:creationId xmlns:a16="http://schemas.microsoft.com/office/drawing/2014/main" id="{79509331-7715-4B4D-8AD5-F46955CBEAC3}"/>
                </a:ext>
              </a:extLst>
            </p:cNvPr>
            <p:cNvSpPr/>
            <p:nvPr/>
          </p:nvSpPr>
          <p:spPr>
            <a:xfrm>
              <a:off x="3149222" y="2223238"/>
              <a:ext cx="38208" cy="25157"/>
            </a:xfrm>
            <a:custGeom>
              <a:avLst/>
              <a:gdLst/>
              <a:ahLst/>
              <a:cxnLst/>
              <a:rect l="l" t="t" r="r" b="b"/>
              <a:pathLst>
                <a:path w="1455" h="958" extrusionOk="0">
                  <a:moveTo>
                    <a:pt x="10" y="0"/>
                  </a:moveTo>
                  <a:lnTo>
                    <a:pt x="10" y="718"/>
                  </a:lnTo>
                  <a:cubicBezTo>
                    <a:pt x="10" y="747"/>
                    <a:pt x="0" y="785"/>
                    <a:pt x="0" y="814"/>
                  </a:cubicBezTo>
                  <a:cubicBezTo>
                    <a:pt x="230" y="909"/>
                    <a:pt x="479" y="957"/>
                    <a:pt x="728" y="957"/>
                  </a:cubicBezTo>
                  <a:cubicBezTo>
                    <a:pt x="976" y="957"/>
                    <a:pt x="1225" y="909"/>
                    <a:pt x="1455" y="814"/>
                  </a:cubicBezTo>
                  <a:cubicBezTo>
                    <a:pt x="1455" y="785"/>
                    <a:pt x="1445" y="747"/>
                    <a:pt x="1445" y="718"/>
                  </a:cubicBezTo>
                  <a:lnTo>
                    <a:pt x="14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3" name="Google Shape;784;p18">
              <a:extLst>
                <a:ext uri="{FF2B5EF4-FFF2-40B4-BE49-F238E27FC236}">
                  <a16:creationId xmlns:a16="http://schemas.microsoft.com/office/drawing/2014/main" id="{C33D1371-271A-45DB-8EA2-F3B0B766FD86}"/>
                </a:ext>
              </a:extLst>
            </p:cNvPr>
            <p:cNvSpPr/>
            <p:nvPr/>
          </p:nvSpPr>
          <p:spPr>
            <a:xfrm>
              <a:off x="3112011" y="2256142"/>
              <a:ext cx="113128" cy="56328"/>
            </a:xfrm>
            <a:custGeom>
              <a:avLst/>
              <a:gdLst/>
              <a:ahLst/>
              <a:cxnLst/>
              <a:rect l="l" t="t" r="r" b="b"/>
              <a:pathLst>
                <a:path w="4308" h="2145" extrusionOk="0">
                  <a:moveTo>
                    <a:pt x="939" y="1"/>
                  </a:moveTo>
                  <a:lnTo>
                    <a:pt x="393" y="278"/>
                  </a:lnTo>
                  <a:cubicBezTo>
                    <a:pt x="154" y="393"/>
                    <a:pt x="1" y="642"/>
                    <a:pt x="1" y="920"/>
                  </a:cubicBezTo>
                  <a:lnTo>
                    <a:pt x="1" y="1905"/>
                  </a:lnTo>
                  <a:cubicBezTo>
                    <a:pt x="1" y="2030"/>
                    <a:pt x="106" y="2145"/>
                    <a:pt x="240" y="2145"/>
                  </a:cubicBezTo>
                  <a:lnTo>
                    <a:pt x="4068" y="2145"/>
                  </a:lnTo>
                  <a:cubicBezTo>
                    <a:pt x="4193" y="2145"/>
                    <a:pt x="4307" y="2030"/>
                    <a:pt x="4307" y="1905"/>
                  </a:cubicBezTo>
                  <a:lnTo>
                    <a:pt x="4307" y="920"/>
                  </a:lnTo>
                  <a:cubicBezTo>
                    <a:pt x="4298" y="642"/>
                    <a:pt x="4145" y="393"/>
                    <a:pt x="3896" y="278"/>
                  </a:cubicBezTo>
                  <a:lnTo>
                    <a:pt x="3350" y="1"/>
                  </a:lnTo>
                  <a:cubicBezTo>
                    <a:pt x="3068" y="436"/>
                    <a:pt x="2609" y="654"/>
                    <a:pt x="2148" y="654"/>
                  </a:cubicBezTo>
                  <a:cubicBezTo>
                    <a:pt x="1688" y="654"/>
                    <a:pt x="1226" y="436"/>
                    <a:pt x="9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4" name="Google Shape;785;p18">
              <a:extLst>
                <a:ext uri="{FF2B5EF4-FFF2-40B4-BE49-F238E27FC236}">
                  <a16:creationId xmlns:a16="http://schemas.microsoft.com/office/drawing/2014/main" id="{E2DA7411-45EB-474E-98C8-593EBAD39DE1}"/>
                </a:ext>
              </a:extLst>
            </p:cNvPr>
            <p:cNvSpPr/>
            <p:nvPr/>
          </p:nvSpPr>
          <p:spPr>
            <a:xfrm>
              <a:off x="3130629" y="2174106"/>
              <a:ext cx="75419" cy="61711"/>
            </a:xfrm>
            <a:custGeom>
              <a:avLst/>
              <a:gdLst/>
              <a:ahLst/>
              <a:cxnLst/>
              <a:rect l="l" t="t" r="r" b="b"/>
              <a:pathLst>
                <a:path w="2872" h="2350" extrusionOk="0">
                  <a:moveTo>
                    <a:pt x="1112" y="1"/>
                  </a:moveTo>
                  <a:cubicBezTo>
                    <a:pt x="1021" y="1"/>
                    <a:pt x="931" y="49"/>
                    <a:pt x="890" y="139"/>
                  </a:cubicBezTo>
                  <a:cubicBezTo>
                    <a:pt x="814" y="302"/>
                    <a:pt x="699" y="445"/>
                    <a:pt x="565" y="570"/>
                  </a:cubicBezTo>
                  <a:cubicBezTo>
                    <a:pt x="440" y="684"/>
                    <a:pt x="297" y="780"/>
                    <a:pt x="144" y="857"/>
                  </a:cubicBezTo>
                  <a:cubicBezTo>
                    <a:pt x="48" y="905"/>
                    <a:pt x="0" y="1000"/>
                    <a:pt x="19" y="1106"/>
                  </a:cubicBezTo>
                  <a:cubicBezTo>
                    <a:pt x="105" y="1814"/>
                    <a:pt x="718" y="2350"/>
                    <a:pt x="1436" y="2350"/>
                  </a:cubicBezTo>
                  <a:cubicBezTo>
                    <a:pt x="2182" y="2350"/>
                    <a:pt x="2804" y="1775"/>
                    <a:pt x="2871" y="1029"/>
                  </a:cubicBezTo>
                  <a:cubicBezTo>
                    <a:pt x="2871" y="962"/>
                    <a:pt x="2842" y="885"/>
                    <a:pt x="2785" y="838"/>
                  </a:cubicBezTo>
                  <a:cubicBezTo>
                    <a:pt x="2316" y="445"/>
                    <a:pt x="1761" y="158"/>
                    <a:pt x="1158" y="5"/>
                  </a:cubicBezTo>
                  <a:cubicBezTo>
                    <a:pt x="1143" y="2"/>
                    <a:pt x="1127" y="1"/>
                    <a:pt x="1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5" name="Google Shape;786;p18">
              <a:extLst>
                <a:ext uri="{FF2B5EF4-FFF2-40B4-BE49-F238E27FC236}">
                  <a16:creationId xmlns:a16="http://schemas.microsoft.com/office/drawing/2014/main" id="{22806EAB-188D-49BB-A8C6-9DA08B80706A}"/>
                </a:ext>
              </a:extLst>
            </p:cNvPr>
            <p:cNvSpPr/>
            <p:nvPr/>
          </p:nvSpPr>
          <p:spPr>
            <a:xfrm>
              <a:off x="3130629" y="2174106"/>
              <a:ext cx="75419" cy="61212"/>
            </a:xfrm>
            <a:custGeom>
              <a:avLst/>
              <a:gdLst/>
              <a:ahLst/>
              <a:cxnLst/>
              <a:rect l="l" t="t" r="r" b="b"/>
              <a:pathLst>
                <a:path w="2872" h="2331" extrusionOk="0">
                  <a:moveTo>
                    <a:pt x="1112" y="1"/>
                  </a:moveTo>
                  <a:cubicBezTo>
                    <a:pt x="1021" y="1"/>
                    <a:pt x="931" y="49"/>
                    <a:pt x="890" y="139"/>
                  </a:cubicBezTo>
                  <a:cubicBezTo>
                    <a:pt x="833" y="254"/>
                    <a:pt x="766" y="359"/>
                    <a:pt x="670" y="455"/>
                  </a:cubicBezTo>
                  <a:cubicBezTo>
                    <a:pt x="641" y="493"/>
                    <a:pt x="603" y="531"/>
                    <a:pt x="565" y="570"/>
                  </a:cubicBezTo>
                  <a:cubicBezTo>
                    <a:pt x="440" y="675"/>
                    <a:pt x="297" y="771"/>
                    <a:pt x="144" y="857"/>
                  </a:cubicBezTo>
                  <a:cubicBezTo>
                    <a:pt x="48" y="895"/>
                    <a:pt x="0" y="1000"/>
                    <a:pt x="10" y="1106"/>
                  </a:cubicBezTo>
                  <a:cubicBezTo>
                    <a:pt x="96" y="1728"/>
                    <a:pt x="584" y="2235"/>
                    <a:pt x="1215" y="2331"/>
                  </a:cubicBezTo>
                  <a:cubicBezTo>
                    <a:pt x="890" y="2130"/>
                    <a:pt x="699" y="1775"/>
                    <a:pt x="718" y="1393"/>
                  </a:cubicBezTo>
                  <a:lnTo>
                    <a:pt x="718" y="1048"/>
                  </a:lnTo>
                  <a:cubicBezTo>
                    <a:pt x="775" y="1010"/>
                    <a:pt x="823" y="972"/>
                    <a:pt x="881" y="924"/>
                  </a:cubicBezTo>
                  <a:cubicBezTo>
                    <a:pt x="1014" y="809"/>
                    <a:pt x="1129" y="665"/>
                    <a:pt x="1225" y="522"/>
                  </a:cubicBezTo>
                  <a:cubicBezTo>
                    <a:pt x="1684" y="665"/>
                    <a:pt x="2106" y="895"/>
                    <a:pt x="2469" y="1201"/>
                  </a:cubicBezTo>
                  <a:cubicBezTo>
                    <a:pt x="2517" y="1240"/>
                    <a:pt x="2632" y="1345"/>
                    <a:pt x="2756" y="1460"/>
                  </a:cubicBezTo>
                  <a:cubicBezTo>
                    <a:pt x="2814" y="1326"/>
                    <a:pt x="2852" y="1182"/>
                    <a:pt x="2862" y="1029"/>
                  </a:cubicBezTo>
                  <a:cubicBezTo>
                    <a:pt x="2871" y="952"/>
                    <a:pt x="2842" y="885"/>
                    <a:pt x="2785" y="838"/>
                  </a:cubicBezTo>
                  <a:cubicBezTo>
                    <a:pt x="2316" y="445"/>
                    <a:pt x="1761" y="158"/>
                    <a:pt x="1158" y="5"/>
                  </a:cubicBezTo>
                  <a:cubicBezTo>
                    <a:pt x="1143" y="2"/>
                    <a:pt x="1127" y="1"/>
                    <a:pt x="1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6" name="Google Shape;787;p18">
              <a:extLst>
                <a:ext uri="{FF2B5EF4-FFF2-40B4-BE49-F238E27FC236}">
                  <a16:creationId xmlns:a16="http://schemas.microsoft.com/office/drawing/2014/main" id="{3FD004BE-76BD-4B0B-9C70-9FCD8F9A9B11}"/>
                </a:ext>
              </a:extLst>
            </p:cNvPr>
            <p:cNvSpPr/>
            <p:nvPr/>
          </p:nvSpPr>
          <p:spPr>
            <a:xfrm>
              <a:off x="3111775" y="2268957"/>
              <a:ext cx="25157" cy="43513"/>
            </a:xfrm>
            <a:custGeom>
              <a:avLst/>
              <a:gdLst/>
              <a:ahLst/>
              <a:cxnLst/>
              <a:rect l="l" t="t" r="r" b="b"/>
              <a:pathLst>
                <a:path w="958" h="1657" extrusionOk="0">
                  <a:moveTo>
                    <a:pt x="153" y="1"/>
                  </a:moveTo>
                  <a:cubicBezTo>
                    <a:pt x="58" y="125"/>
                    <a:pt x="0" y="279"/>
                    <a:pt x="0" y="432"/>
                  </a:cubicBezTo>
                  <a:lnTo>
                    <a:pt x="0" y="1417"/>
                  </a:lnTo>
                  <a:cubicBezTo>
                    <a:pt x="0" y="1551"/>
                    <a:pt x="115" y="1657"/>
                    <a:pt x="240" y="1657"/>
                  </a:cubicBezTo>
                  <a:lnTo>
                    <a:pt x="957" y="1657"/>
                  </a:lnTo>
                  <a:lnTo>
                    <a:pt x="957" y="881"/>
                  </a:lnTo>
                  <a:cubicBezTo>
                    <a:pt x="957" y="738"/>
                    <a:pt x="890" y="594"/>
                    <a:pt x="785" y="508"/>
                  </a:cubicBezTo>
                  <a:lnTo>
                    <a:pt x="1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7" name="Google Shape;788;p18">
              <a:extLst>
                <a:ext uri="{FF2B5EF4-FFF2-40B4-BE49-F238E27FC236}">
                  <a16:creationId xmlns:a16="http://schemas.microsoft.com/office/drawing/2014/main" id="{1A66C70C-94A6-4452-944C-12ACFD7C19F1}"/>
                </a:ext>
              </a:extLst>
            </p:cNvPr>
            <p:cNvSpPr/>
            <p:nvPr/>
          </p:nvSpPr>
          <p:spPr>
            <a:xfrm>
              <a:off x="3199720" y="2268957"/>
              <a:ext cx="25157" cy="43513"/>
            </a:xfrm>
            <a:custGeom>
              <a:avLst/>
              <a:gdLst/>
              <a:ahLst/>
              <a:cxnLst/>
              <a:rect l="l" t="t" r="r" b="b"/>
              <a:pathLst>
                <a:path w="958" h="1657" extrusionOk="0">
                  <a:moveTo>
                    <a:pt x="814" y="1"/>
                  </a:moveTo>
                  <a:lnTo>
                    <a:pt x="183" y="508"/>
                  </a:lnTo>
                  <a:cubicBezTo>
                    <a:pt x="68" y="594"/>
                    <a:pt x="1" y="738"/>
                    <a:pt x="1" y="881"/>
                  </a:cubicBezTo>
                  <a:lnTo>
                    <a:pt x="1" y="1657"/>
                  </a:lnTo>
                  <a:lnTo>
                    <a:pt x="719" y="1657"/>
                  </a:lnTo>
                  <a:cubicBezTo>
                    <a:pt x="853" y="1657"/>
                    <a:pt x="958" y="1551"/>
                    <a:pt x="958" y="1417"/>
                  </a:cubicBezTo>
                  <a:lnTo>
                    <a:pt x="958" y="432"/>
                  </a:lnTo>
                  <a:cubicBezTo>
                    <a:pt x="958" y="279"/>
                    <a:pt x="900" y="125"/>
                    <a:pt x="8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8" name="Google Shape;789;p18">
              <a:extLst>
                <a:ext uri="{FF2B5EF4-FFF2-40B4-BE49-F238E27FC236}">
                  <a16:creationId xmlns:a16="http://schemas.microsoft.com/office/drawing/2014/main" id="{65F03F0E-B7A1-429F-B49A-204C658681C8}"/>
                </a:ext>
              </a:extLst>
            </p:cNvPr>
            <p:cNvSpPr/>
            <p:nvPr/>
          </p:nvSpPr>
          <p:spPr>
            <a:xfrm>
              <a:off x="3325636" y="2149343"/>
              <a:ext cx="30934" cy="67882"/>
            </a:xfrm>
            <a:custGeom>
              <a:avLst/>
              <a:gdLst/>
              <a:ahLst/>
              <a:cxnLst/>
              <a:rect l="l" t="t" r="r" b="b"/>
              <a:pathLst>
                <a:path w="1178" h="2585" extrusionOk="0">
                  <a:moveTo>
                    <a:pt x="699" y="1"/>
                  </a:moveTo>
                  <a:cubicBezTo>
                    <a:pt x="316" y="1"/>
                    <a:pt x="1" y="316"/>
                    <a:pt x="1" y="699"/>
                  </a:cubicBezTo>
                  <a:lnTo>
                    <a:pt x="1" y="862"/>
                  </a:lnTo>
                  <a:cubicBezTo>
                    <a:pt x="1" y="1063"/>
                    <a:pt x="29" y="1273"/>
                    <a:pt x="96" y="1465"/>
                  </a:cubicBezTo>
                  <a:lnTo>
                    <a:pt x="470" y="2585"/>
                  </a:lnTo>
                  <a:lnTo>
                    <a:pt x="1178" y="2585"/>
                  </a:lnTo>
                  <a:lnTo>
                    <a:pt x="11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9" name="Google Shape;790;p18">
              <a:extLst>
                <a:ext uri="{FF2B5EF4-FFF2-40B4-BE49-F238E27FC236}">
                  <a16:creationId xmlns:a16="http://schemas.microsoft.com/office/drawing/2014/main" id="{DC252B16-A811-4D1F-98CE-33FF71C83FEA}"/>
                </a:ext>
              </a:extLst>
            </p:cNvPr>
            <p:cNvSpPr/>
            <p:nvPr/>
          </p:nvSpPr>
          <p:spPr>
            <a:xfrm>
              <a:off x="3337952" y="2143067"/>
              <a:ext cx="73922" cy="73896"/>
            </a:xfrm>
            <a:custGeom>
              <a:avLst/>
              <a:gdLst/>
              <a:ahLst/>
              <a:cxnLst/>
              <a:rect l="l" t="t" r="r" b="b"/>
              <a:pathLst>
                <a:path w="2815" h="2814" extrusionOk="0">
                  <a:moveTo>
                    <a:pt x="709" y="0"/>
                  </a:moveTo>
                  <a:cubicBezTo>
                    <a:pt x="316" y="0"/>
                    <a:pt x="1" y="316"/>
                    <a:pt x="1" y="708"/>
                  </a:cubicBezTo>
                  <a:cubicBezTo>
                    <a:pt x="1" y="967"/>
                    <a:pt x="211" y="1177"/>
                    <a:pt x="469" y="1177"/>
                  </a:cubicBezTo>
                  <a:lnTo>
                    <a:pt x="2345" y="2814"/>
                  </a:lnTo>
                  <a:lnTo>
                    <a:pt x="2747" y="1426"/>
                  </a:lnTo>
                  <a:cubicBezTo>
                    <a:pt x="2795" y="1254"/>
                    <a:pt x="2814" y="1082"/>
                    <a:pt x="2814" y="909"/>
                  </a:cubicBezTo>
                  <a:lnTo>
                    <a:pt x="2814" y="469"/>
                  </a:lnTo>
                  <a:cubicBezTo>
                    <a:pt x="2814" y="211"/>
                    <a:pt x="2604" y="0"/>
                    <a:pt x="2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0" name="Google Shape;791;p18">
              <a:extLst>
                <a:ext uri="{FF2B5EF4-FFF2-40B4-BE49-F238E27FC236}">
                  <a16:creationId xmlns:a16="http://schemas.microsoft.com/office/drawing/2014/main" id="{24814D3B-E089-470C-9800-541883EAFDD3}"/>
                </a:ext>
              </a:extLst>
            </p:cNvPr>
            <p:cNvSpPr/>
            <p:nvPr/>
          </p:nvSpPr>
          <p:spPr>
            <a:xfrm>
              <a:off x="3350268" y="2235554"/>
              <a:ext cx="36974" cy="27153"/>
            </a:xfrm>
            <a:custGeom>
              <a:avLst/>
              <a:gdLst/>
              <a:ahLst/>
              <a:cxnLst/>
              <a:rect l="l" t="t" r="r" b="b"/>
              <a:pathLst>
                <a:path w="1408" h="1034" extrusionOk="0">
                  <a:moveTo>
                    <a:pt x="0" y="0"/>
                  </a:moveTo>
                  <a:lnTo>
                    <a:pt x="0" y="1034"/>
                  </a:lnTo>
                  <a:lnTo>
                    <a:pt x="1407" y="1034"/>
                  </a:lnTo>
                  <a:lnTo>
                    <a:pt x="14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 name="Google Shape;792;p18">
              <a:extLst>
                <a:ext uri="{FF2B5EF4-FFF2-40B4-BE49-F238E27FC236}">
                  <a16:creationId xmlns:a16="http://schemas.microsoft.com/office/drawing/2014/main" id="{3BFF622F-2545-4858-B4D8-25AA8989ED15}"/>
                </a:ext>
              </a:extLst>
            </p:cNvPr>
            <p:cNvSpPr/>
            <p:nvPr/>
          </p:nvSpPr>
          <p:spPr>
            <a:xfrm>
              <a:off x="3350268" y="2235554"/>
              <a:ext cx="36974" cy="14916"/>
            </a:xfrm>
            <a:custGeom>
              <a:avLst/>
              <a:gdLst/>
              <a:ahLst/>
              <a:cxnLst/>
              <a:rect l="l" t="t" r="r" b="b"/>
              <a:pathLst>
                <a:path w="1408" h="568" extrusionOk="0">
                  <a:moveTo>
                    <a:pt x="0" y="0"/>
                  </a:moveTo>
                  <a:lnTo>
                    <a:pt x="0" y="431"/>
                  </a:lnTo>
                  <a:cubicBezTo>
                    <a:pt x="225" y="522"/>
                    <a:pt x="465" y="567"/>
                    <a:pt x="704" y="567"/>
                  </a:cubicBezTo>
                  <a:cubicBezTo>
                    <a:pt x="943" y="567"/>
                    <a:pt x="1182" y="522"/>
                    <a:pt x="1407" y="431"/>
                  </a:cubicBezTo>
                  <a:lnTo>
                    <a:pt x="14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 name="Google Shape;793;p18">
              <a:extLst>
                <a:ext uri="{FF2B5EF4-FFF2-40B4-BE49-F238E27FC236}">
                  <a16:creationId xmlns:a16="http://schemas.microsoft.com/office/drawing/2014/main" id="{0DDDB956-3FCE-46DE-B15E-A3D1C848FA20}"/>
                </a:ext>
              </a:extLst>
            </p:cNvPr>
            <p:cNvSpPr/>
            <p:nvPr/>
          </p:nvSpPr>
          <p:spPr>
            <a:xfrm>
              <a:off x="3307044" y="2250365"/>
              <a:ext cx="123658" cy="62367"/>
            </a:xfrm>
            <a:custGeom>
              <a:avLst/>
              <a:gdLst/>
              <a:ahLst/>
              <a:cxnLst/>
              <a:rect l="l" t="t" r="r" b="b"/>
              <a:pathLst>
                <a:path w="4709" h="2375" extrusionOk="0">
                  <a:moveTo>
                    <a:pt x="1646" y="1"/>
                  </a:moveTo>
                  <a:lnTo>
                    <a:pt x="517" y="326"/>
                  </a:lnTo>
                  <a:cubicBezTo>
                    <a:pt x="211" y="412"/>
                    <a:pt x="0" y="690"/>
                    <a:pt x="0" y="1006"/>
                  </a:cubicBezTo>
                  <a:lnTo>
                    <a:pt x="0" y="2135"/>
                  </a:lnTo>
                  <a:cubicBezTo>
                    <a:pt x="0" y="2269"/>
                    <a:pt x="115" y="2374"/>
                    <a:pt x="240" y="2374"/>
                  </a:cubicBezTo>
                  <a:lnTo>
                    <a:pt x="4470" y="2374"/>
                  </a:lnTo>
                  <a:cubicBezTo>
                    <a:pt x="4594" y="2374"/>
                    <a:pt x="4709" y="2269"/>
                    <a:pt x="4709" y="2135"/>
                  </a:cubicBezTo>
                  <a:lnTo>
                    <a:pt x="4709" y="1006"/>
                  </a:lnTo>
                  <a:cubicBezTo>
                    <a:pt x="4709" y="690"/>
                    <a:pt x="4489" y="412"/>
                    <a:pt x="4183" y="326"/>
                  </a:cubicBezTo>
                  <a:lnTo>
                    <a:pt x="3053" y="1"/>
                  </a:lnTo>
                  <a:lnTo>
                    <a:pt x="2355" y="470"/>
                  </a:lnTo>
                  <a:lnTo>
                    <a:pt x="16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 name="Google Shape;794;p18">
              <a:extLst>
                <a:ext uri="{FF2B5EF4-FFF2-40B4-BE49-F238E27FC236}">
                  <a16:creationId xmlns:a16="http://schemas.microsoft.com/office/drawing/2014/main" id="{ADDB5FA4-DB2F-45F0-B953-6457BD60E1B0}"/>
                </a:ext>
              </a:extLst>
            </p:cNvPr>
            <p:cNvSpPr/>
            <p:nvPr/>
          </p:nvSpPr>
          <p:spPr>
            <a:xfrm>
              <a:off x="3362584" y="2262681"/>
              <a:ext cx="12342" cy="49789"/>
            </a:xfrm>
            <a:custGeom>
              <a:avLst/>
              <a:gdLst/>
              <a:ahLst/>
              <a:cxnLst/>
              <a:rect l="l" t="t" r="r" b="b"/>
              <a:pathLst>
                <a:path w="470" h="1896" extrusionOk="0">
                  <a:moveTo>
                    <a:pt x="115" y="1"/>
                  </a:moveTo>
                  <a:lnTo>
                    <a:pt x="0" y="1896"/>
                  </a:lnTo>
                  <a:lnTo>
                    <a:pt x="469" y="1896"/>
                  </a:lnTo>
                  <a:lnTo>
                    <a:pt x="3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 name="Google Shape;795;p18">
              <a:extLst>
                <a:ext uri="{FF2B5EF4-FFF2-40B4-BE49-F238E27FC236}">
                  <a16:creationId xmlns:a16="http://schemas.microsoft.com/office/drawing/2014/main" id="{B284A839-24CC-459F-822D-B96587B540BB}"/>
                </a:ext>
              </a:extLst>
            </p:cNvPr>
            <p:cNvSpPr/>
            <p:nvPr/>
          </p:nvSpPr>
          <p:spPr>
            <a:xfrm>
              <a:off x="3331676" y="2173948"/>
              <a:ext cx="74158" cy="67646"/>
            </a:xfrm>
            <a:custGeom>
              <a:avLst/>
              <a:gdLst/>
              <a:ahLst/>
              <a:cxnLst/>
              <a:rect l="l" t="t" r="r" b="b"/>
              <a:pathLst>
                <a:path w="2824" h="2576" extrusionOk="0">
                  <a:moveTo>
                    <a:pt x="878" y="0"/>
                  </a:moveTo>
                  <a:cubicBezTo>
                    <a:pt x="764" y="0"/>
                    <a:pt x="653" y="48"/>
                    <a:pt x="565" y="135"/>
                  </a:cubicBezTo>
                  <a:lnTo>
                    <a:pt x="144" y="556"/>
                  </a:lnTo>
                  <a:cubicBezTo>
                    <a:pt x="58" y="652"/>
                    <a:pt x="0" y="767"/>
                    <a:pt x="0" y="891"/>
                  </a:cubicBezTo>
                  <a:lnTo>
                    <a:pt x="0" y="1169"/>
                  </a:lnTo>
                  <a:cubicBezTo>
                    <a:pt x="0" y="1944"/>
                    <a:pt x="632" y="2576"/>
                    <a:pt x="1417" y="2576"/>
                  </a:cubicBezTo>
                  <a:cubicBezTo>
                    <a:pt x="2192" y="2576"/>
                    <a:pt x="2824" y="1944"/>
                    <a:pt x="2824" y="1169"/>
                  </a:cubicBezTo>
                  <a:lnTo>
                    <a:pt x="2824" y="872"/>
                  </a:lnTo>
                  <a:cubicBezTo>
                    <a:pt x="2824" y="738"/>
                    <a:pt x="2776" y="623"/>
                    <a:pt x="2690" y="537"/>
                  </a:cubicBezTo>
                  <a:cubicBezTo>
                    <a:pt x="2326" y="183"/>
                    <a:pt x="1656" y="21"/>
                    <a:pt x="909" y="1"/>
                  </a:cubicBezTo>
                  <a:cubicBezTo>
                    <a:pt x="899" y="1"/>
                    <a:pt x="889" y="0"/>
                    <a:pt x="8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 name="Google Shape;796;p18">
              <a:extLst>
                <a:ext uri="{FF2B5EF4-FFF2-40B4-BE49-F238E27FC236}">
                  <a16:creationId xmlns:a16="http://schemas.microsoft.com/office/drawing/2014/main" id="{75EF7C4C-5332-4E9E-BDAD-05CCADFF6918}"/>
                </a:ext>
              </a:extLst>
            </p:cNvPr>
            <p:cNvSpPr/>
            <p:nvPr/>
          </p:nvSpPr>
          <p:spPr>
            <a:xfrm>
              <a:off x="3331676" y="2173975"/>
              <a:ext cx="73896" cy="66123"/>
            </a:xfrm>
            <a:custGeom>
              <a:avLst/>
              <a:gdLst/>
              <a:ahLst/>
              <a:cxnLst/>
              <a:rect l="l" t="t" r="r" b="b"/>
              <a:pathLst>
                <a:path w="2814" h="2518" extrusionOk="0">
                  <a:moveTo>
                    <a:pt x="909" y="0"/>
                  </a:moveTo>
                  <a:cubicBezTo>
                    <a:pt x="785" y="0"/>
                    <a:pt x="661" y="48"/>
                    <a:pt x="565" y="134"/>
                  </a:cubicBezTo>
                  <a:lnTo>
                    <a:pt x="144" y="565"/>
                  </a:lnTo>
                  <a:cubicBezTo>
                    <a:pt x="58" y="651"/>
                    <a:pt x="0" y="766"/>
                    <a:pt x="0" y="890"/>
                  </a:cubicBezTo>
                  <a:lnTo>
                    <a:pt x="0" y="1168"/>
                  </a:lnTo>
                  <a:cubicBezTo>
                    <a:pt x="0" y="1800"/>
                    <a:pt x="421" y="2345"/>
                    <a:pt x="1024" y="2517"/>
                  </a:cubicBezTo>
                  <a:cubicBezTo>
                    <a:pt x="823" y="2269"/>
                    <a:pt x="708" y="1962"/>
                    <a:pt x="708" y="1637"/>
                  </a:cubicBezTo>
                  <a:lnTo>
                    <a:pt x="708" y="957"/>
                  </a:lnTo>
                  <a:cubicBezTo>
                    <a:pt x="708" y="692"/>
                    <a:pt x="919" y="487"/>
                    <a:pt x="1172" y="487"/>
                  </a:cubicBezTo>
                  <a:cubicBezTo>
                    <a:pt x="1184" y="487"/>
                    <a:pt x="1195" y="488"/>
                    <a:pt x="1206" y="489"/>
                  </a:cubicBezTo>
                  <a:cubicBezTo>
                    <a:pt x="1685" y="517"/>
                    <a:pt x="2383" y="594"/>
                    <a:pt x="2814" y="804"/>
                  </a:cubicBezTo>
                  <a:cubicBezTo>
                    <a:pt x="2804" y="699"/>
                    <a:pt x="2757" y="613"/>
                    <a:pt x="2690" y="536"/>
                  </a:cubicBezTo>
                  <a:cubicBezTo>
                    <a:pt x="2326" y="182"/>
                    <a:pt x="1656" y="2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6" name="Google Shape;797;p18">
              <a:extLst>
                <a:ext uri="{FF2B5EF4-FFF2-40B4-BE49-F238E27FC236}">
                  <a16:creationId xmlns:a16="http://schemas.microsoft.com/office/drawing/2014/main" id="{98A70C3A-D086-4A29-8052-9246A5B9174D}"/>
                </a:ext>
              </a:extLst>
            </p:cNvPr>
            <p:cNvSpPr/>
            <p:nvPr/>
          </p:nvSpPr>
          <p:spPr>
            <a:xfrm>
              <a:off x="3307281" y="2266200"/>
              <a:ext cx="24921" cy="46533"/>
            </a:xfrm>
            <a:custGeom>
              <a:avLst/>
              <a:gdLst/>
              <a:ahLst/>
              <a:cxnLst/>
              <a:rect l="l" t="t" r="r" b="b"/>
              <a:pathLst>
                <a:path w="949" h="1772" extrusionOk="0">
                  <a:moveTo>
                    <a:pt x="125" y="1"/>
                  </a:moveTo>
                  <a:cubicBezTo>
                    <a:pt x="49" y="125"/>
                    <a:pt x="1" y="259"/>
                    <a:pt x="1" y="403"/>
                  </a:cubicBezTo>
                  <a:lnTo>
                    <a:pt x="1" y="1532"/>
                  </a:lnTo>
                  <a:cubicBezTo>
                    <a:pt x="1" y="1666"/>
                    <a:pt x="106" y="1771"/>
                    <a:pt x="240" y="1771"/>
                  </a:cubicBezTo>
                  <a:lnTo>
                    <a:pt x="948" y="1771"/>
                  </a:lnTo>
                  <a:lnTo>
                    <a:pt x="948" y="1101"/>
                  </a:lnTo>
                  <a:lnTo>
                    <a:pt x="929" y="1101"/>
                  </a:lnTo>
                  <a:cubicBezTo>
                    <a:pt x="929" y="910"/>
                    <a:pt x="862" y="738"/>
                    <a:pt x="728" y="604"/>
                  </a:cubicBezTo>
                  <a:lnTo>
                    <a:pt x="1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7" name="Google Shape;798;p18">
              <a:extLst>
                <a:ext uri="{FF2B5EF4-FFF2-40B4-BE49-F238E27FC236}">
                  <a16:creationId xmlns:a16="http://schemas.microsoft.com/office/drawing/2014/main" id="{A77A0DA0-CBB1-46D4-90E8-9B78C8FF3BCB}"/>
                </a:ext>
              </a:extLst>
            </p:cNvPr>
            <p:cNvSpPr/>
            <p:nvPr/>
          </p:nvSpPr>
          <p:spPr>
            <a:xfrm>
              <a:off x="3405545" y="2266200"/>
              <a:ext cx="24658" cy="46533"/>
            </a:xfrm>
            <a:custGeom>
              <a:avLst/>
              <a:gdLst/>
              <a:ahLst/>
              <a:cxnLst/>
              <a:rect l="l" t="t" r="r" b="b"/>
              <a:pathLst>
                <a:path w="939" h="1772" extrusionOk="0">
                  <a:moveTo>
                    <a:pt x="814" y="1"/>
                  </a:moveTo>
                  <a:lnTo>
                    <a:pt x="211" y="604"/>
                  </a:lnTo>
                  <a:cubicBezTo>
                    <a:pt x="78" y="738"/>
                    <a:pt x="11" y="910"/>
                    <a:pt x="11" y="1101"/>
                  </a:cubicBezTo>
                  <a:lnTo>
                    <a:pt x="1" y="1101"/>
                  </a:lnTo>
                  <a:lnTo>
                    <a:pt x="1" y="1771"/>
                  </a:lnTo>
                  <a:lnTo>
                    <a:pt x="700" y="1771"/>
                  </a:lnTo>
                  <a:cubicBezTo>
                    <a:pt x="834" y="1771"/>
                    <a:pt x="939" y="1666"/>
                    <a:pt x="939" y="1532"/>
                  </a:cubicBezTo>
                  <a:lnTo>
                    <a:pt x="939" y="403"/>
                  </a:lnTo>
                  <a:cubicBezTo>
                    <a:pt x="939" y="259"/>
                    <a:pt x="891" y="125"/>
                    <a:pt x="8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8" name="Google Shape;799;p18">
              <a:extLst>
                <a:ext uri="{FF2B5EF4-FFF2-40B4-BE49-F238E27FC236}">
                  <a16:creationId xmlns:a16="http://schemas.microsoft.com/office/drawing/2014/main" id="{AB396FB6-1F10-4E59-AF2C-F95527856DC7}"/>
                </a:ext>
              </a:extLst>
            </p:cNvPr>
            <p:cNvSpPr/>
            <p:nvPr/>
          </p:nvSpPr>
          <p:spPr>
            <a:xfrm>
              <a:off x="3362584" y="2262681"/>
              <a:ext cx="12342" cy="12342"/>
            </a:xfrm>
            <a:custGeom>
              <a:avLst/>
              <a:gdLst/>
              <a:ahLst/>
              <a:cxnLst/>
              <a:rect l="l" t="t" r="r" b="b"/>
              <a:pathLst>
                <a:path w="470" h="470" extrusionOk="0">
                  <a:moveTo>
                    <a:pt x="0" y="1"/>
                  </a:moveTo>
                  <a:lnTo>
                    <a:pt x="0" y="374"/>
                  </a:lnTo>
                  <a:cubicBezTo>
                    <a:pt x="0" y="431"/>
                    <a:pt x="39" y="470"/>
                    <a:pt x="96" y="470"/>
                  </a:cubicBezTo>
                  <a:lnTo>
                    <a:pt x="374" y="470"/>
                  </a:lnTo>
                  <a:cubicBezTo>
                    <a:pt x="422" y="470"/>
                    <a:pt x="469" y="431"/>
                    <a:pt x="469" y="374"/>
                  </a:cubicBezTo>
                  <a:lnTo>
                    <a:pt x="4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 name="Google Shape;800;p18">
              <a:extLst>
                <a:ext uri="{FF2B5EF4-FFF2-40B4-BE49-F238E27FC236}">
                  <a16:creationId xmlns:a16="http://schemas.microsoft.com/office/drawing/2014/main" id="{A7C7CD82-0FD9-4288-9DA8-2ED1110C984B}"/>
                </a:ext>
              </a:extLst>
            </p:cNvPr>
            <p:cNvSpPr/>
            <p:nvPr/>
          </p:nvSpPr>
          <p:spPr>
            <a:xfrm>
              <a:off x="3343493" y="2245481"/>
              <a:ext cx="25393" cy="25971"/>
            </a:xfrm>
            <a:custGeom>
              <a:avLst/>
              <a:gdLst/>
              <a:ahLst/>
              <a:cxnLst/>
              <a:rect l="l" t="t" r="r" b="b"/>
              <a:pathLst>
                <a:path w="967" h="989" extrusionOk="0">
                  <a:moveTo>
                    <a:pt x="221" y="0"/>
                  </a:moveTo>
                  <a:cubicBezTo>
                    <a:pt x="190" y="0"/>
                    <a:pt x="160" y="15"/>
                    <a:pt x="144" y="43"/>
                  </a:cubicBezTo>
                  <a:lnTo>
                    <a:pt x="0" y="263"/>
                  </a:lnTo>
                  <a:lnTo>
                    <a:pt x="354" y="914"/>
                  </a:lnTo>
                  <a:cubicBezTo>
                    <a:pt x="378" y="963"/>
                    <a:pt x="430" y="988"/>
                    <a:pt x="481" y="988"/>
                  </a:cubicBezTo>
                  <a:cubicBezTo>
                    <a:pt x="510" y="988"/>
                    <a:pt x="540" y="980"/>
                    <a:pt x="565" y="962"/>
                  </a:cubicBezTo>
                  <a:lnTo>
                    <a:pt x="967" y="656"/>
                  </a:lnTo>
                  <a:lnTo>
                    <a:pt x="287" y="24"/>
                  </a:lnTo>
                  <a:cubicBezTo>
                    <a:pt x="267" y="8"/>
                    <a:pt x="244" y="0"/>
                    <a:pt x="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0" name="Google Shape;801;p18">
              <a:extLst>
                <a:ext uri="{FF2B5EF4-FFF2-40B4-BE49-F238E27FC236}">
                  <a16:creationId xmlns:a16="http://schemas.microsoft.com/office/drawing/2014/main" id="{6B5336AF-2DBF-428E-8789-066A5FADBACC}"/>
                </a:ext>
              </a:extLst>
            </p:cNvPr>
            <p:cNvSpPr/>
            <p:nvPr/>
          </p:nvSpPr>
          <p:spPr>
            <a:xfrm>
              <a:off x="3368860" y="2245559"/>
              <a:ext cx="25420" cy="26076"/>
            </a:xfrm>
            <a:custGeom>
              <a:avLst/>
              <a:gdLst/>
              <a:ahLst/>
              <a:cxnLst/>
              <a:rect l="l" t="t" r="r" b="b"/>
              <a:pathLst>
                <a:path w="968" h="993" extrusionOk="0">
                  <a:moveTo>
                    <a:pt x="748" y="0"/>
                  </a:moveTo>
                  <a:cubicBezTo>
                    <a:pt x="725" y="0"/>
                    <a:pt x="701" y="10"/>
                    <a:pt x="680" y="31"/>
                  </a:cubicBezTo>
                  <a:lnTo>
                    <a:pt x="1" y="653"/>
                  </a:lnTo>
                  <a:lnTo>
                    <a:pt x="393" y="959"/>
                  </a:lnTo>
                  <a:cubicBezTo>
                    <a:pt x="419" y="982"/>
                    <a:pt x="452" y="992"/>
                    <a:pt x="484" y="992"/>
                  </a:cubicBezTo>
                  <a:cubicBezTo>
                    <a:pt x="534" y="992"/>
                    <a:pt x="584" y="967"/>
                    <a:pt x="613" y="921"/>
                  </a:cubicBezTo>
                  <a:lnTo>
                    <a:pt x="967" y="260"/>
                  </a:lnTo>
                  <a:lnTo>
                    <a:pt x="824" y="50"/>
                  </a:lnTo>
                  <a:cubicBezTo>
                    <a:pt x="807" y="17"/>
                    <a:pt x="779" y="0"/>
                    <a:pt x="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Tree>
    <p:extLst>
      <p:ext uri="{BB962C8B-B14F-4D97-AF65-F5344CB8AC3E}">
        <p14:creationId xmlns:p14="http://schemas.microsoft.com/office/powerpoint/2010/main" val="2669377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blip>
          <a:srcRect/>
          <a:stretch>
            <a:fillRect/>
          </a:stretch>
        </a:blipFill>
        <a:effectLst/>
      </p:bgPr>
    </p:bg>
    <p:spTree>
      <p:nvGrpSpPr>
        <p:cNvPr id="1" name="Shape 840"/>
        <p:cNvGrpSpPr/>
        <p:nvPr/>
      </p:nvGrpSpPr>
      <p:grpSpPr>
        <a:xfrm>
          <a:off x="0" y="0"/>
          <a:ext cx="0" cy="0"/>
          <a:chOff x="0" y="0"/>
          <a:chExt cx="0" cy="0"/>
        </a:xfrm>
      </p:grpSpPr>
      <p:sp>
        <p:nvSpPr>
          <p:cNvPr id="842" name="Google Shape;842;p19"/>
          <p:cNvSpPr/>
          <p:nvPr/>
        </p:nvSpPr>
        <p:spPr>
          <a:xfrm>
            <a:off x="457200" y="1172750"/>
            <a:ext cx="2257800" cy="500575"/>
          </a:xfrm>
          <a:prstGeom prst="roundRect">
            <a:avLst>
              <a:gd name="adj" fmla="val 0"/>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dk1"/>
                </a:solidFill>
                <a:latin typeface="+mj-lt"/>
                <a:ea typeface="Fira Sans Extra Condensed SemiBold"/>
                <a:cs typeface="Fira Sans Extra Condensed SemiBold"/>
                <a:sym typeface="Fira Sans Extra Condensed SemiBold"/>
              </a:rPr>
              <a:t>Nông, lâm nghiệp</a:t>
            </a:r>
            <a:br>
              <a:rPr lang="en" sz="1600">
                <a:solidFill>
                  <a:schemeClr val="dk1"/>
                </a:solidFill>
                <a:latin typeface="+mj-lt"/>
                <a:ea typeface="Fira Sans Extra Condensed SemiBold"/>
                <a:cs typeface="Fira Sans Extra Condensed SemiBold"/>
                <a:sym typeface="Fira Sans Extra Condensed SemiBold"/>
              </a:rPr>
            </a:br>
            <a:r>
              <a:rPr lang="en" sz="1600">
                <a:solidFill>
                  <a:schemeClr val="dk1"/>
                </a:solidFill>
                <a:latin typeface="+mj-lt"/>
                <a:ea typeface="Fira Sans Extra Condensed SemiBold"/>
                <a:cs typeface="Fira Sans Extra Condensed SemiBold"/>
                <a:sym typeface="Fira Sans Extra Condensed SemiBold"/>
              </a:rPr>
              <a:t>và thủy sản</a:t>
            </a:r>
            <a:endParaRPr sz="1600">
              <a:solidFill>
                <a:schemeClr val="dk1"/>
              </a:solidFill>
              <a:latin typeface="+mj-lt"/>
              <a:ea typeface="Fira Sans Extra Condensed SemiBold"/>
              <a:cs typeface="Fira Sans Extra Condensed SemiBold"/>
              <a:sym typeface="Fira Sans Extra Condensed SemiBold"/>
            </a:endParaRPr>
          </a:p>
        </p:txBody>
      </p:sp>
      <p:sp>
        <p:nvSpPr>
          <p:cNvPr id="843" name="Google Shape;843;p19"/>
          <p:cNvSpPr/>
          <p:nvPr/>
        </p:nvSpPr>
        <p:spPr>
          <a:xfrm>
            <a:off x="457204" y="1749624"/>
            <a:ext cx="2257800" cy="658025"/>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14,8</a:t>
            </a:r>
            <a:r>
              <a:rPr lang="vi-VN" sz="1600">
                <a:solidFill>
                  <a:srgbClr val="242424"/>
                </a:solidFill>
                <a:latin typeface="+mn-lt"/>
                <a:ea typeface="Roboto"/>
                <a:cs typeface="Roboto"/>
                <a:sym typeface="Roboto"/>
              </a:rPr>
              <a:t> </a:t>
            </a:r>
            <a:r>
              <a:rPr lang="en-US" sz="1200">
                <a:solidFill>
                  <a:srgbClr val="242424"/>
                </a:solidFill>
                <a:latin typeface="+mn-lt"/>
                <a:ea typeface="Roboto"/>
                <a:cs typeface="Roboto"/>
                <a:sym typeface="Roboto"/>
              </a:rPr>
              <a:t>nghìn</a:t>
            </a:r>
            <a:r>
              <a:rPr lang="vi-VN" sz="1200">
                <a:solidFill>
                  <a:srgbClr val="242424"/>
                </a:solidFill>
                <a:latin typeface="+mn-lt"/>
                <a:ea typeface="Roboto"/>
                <a:cs typeface="Roboto"/>
                <a:sym typeface="Roboto"/>
              </a:rPr>
              <a:t> đơn vị</a:t>
            </a:r>
            <a:endParaRPr lang="en-US" sz="1200">
              <a:solidFill>
                <a:srgbClr val="242424"/>
              </a:solidFill>
              <a:latin typeface="+mn-lt"/>
              <a:ea typeface="Roboto"/>
              <a:cs typeface="Roboto"/>
              <a:sym typeface="Roboto"/>
            </a:endParaRPr>
          </a:p>
          <a:p>
            <a:pPr marL="0" lvl="0" indent="0" algn="ctr" rtl="0">
              <a:spcBef>
                <a:spcPts val="0"/>
              </a:spcBef>
              <a:spcAft>
                <a:spcPts val="600"/>
              </a:spcAft>
              <a:buClr>
                <a:schemeClr val="dk1"/>
              </a:buClr>
              <a:buSzPts val="1100"/>
              <a:buFont typeface="Arial"/>
              <a:buNone/>
            </a:pPr>
            <a:r>
              <a:rPr lang="en-US" sz="1200">
                <a:solidFill>
                  <a:srgbClr val="242424"/>
                </a:solidFill>
                <a:latin typeface="+mn-lt"/>
                <a:ea typeface="Roboto"/>
                <a:cs typeface="Roboto"/>
                <a:sym typeface="Roboto"/>
              </a:rPr>
              <a:t>(chiếm 0,2%)</a:t>
            </a:r>
            <a:endParaRPr lang="vi-VN" sz="1200">
              <a:solidFill>
                <a:srgbClr val="242424"/>
              </a:solidFill>
              <a:latin typeface="+mn-lt"/>
              <a:ea typeface="Roboto"/>
              <a:cs typeface="Roboto"/>
              <a:sym typeface="Roboto"/>
            </a:endParaRPr>
          </a:p>
        </p:txBody>
      </p:sp>
      <p:sp>
        <p:nvSpPr>
          <p:cNvPr id="844" name="Google Shape;844;p19"/>
          <p:cNvSpPr/>
          <p:nvPr/>
        </p:nvSpPr>
        <p:spPr>
          <a:xfrm>
            <a:off x="3443125" y="1758454"/>
            <a:ext cx="2257800" cy="706683"/>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dirty="0">
                <a:solidFill>
                  <a:srgbClr val="242424"/>
                </a:solidFill>
                <a:latin typeface="+mn-lt"/>
                <a:ea typeface="Roboto"/>
                <a:cs typeface="Roboto"/>
                <a:sym typeface="Roboto"/>
              </a:rPr>
              <a:t>1,1</a:t>
            </a:r>
            <a:r>
              <a:rPr lang="vi-VN" sz="16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triệu</a:t>
            </a:r>
            <a:r>
              <a:rPr lang="vi-VN" sz="1200" dirty="0">
                <a:solidFill>
                  <a:srgbClr val="242424"/>
                </a:solidFill>
                <a:latin typeface="+mn-lt"/>
                <a:ea typeface="Roboto"/>
                <a:cs typeface="Roboto"/>
                <a:sym typeface="Roboto"/>
              </a:rPr>
              <a:t> đơn vị</a:t>
            </a:r>
            <a:endParaRPr lang="en-US" sz="1200" dirty="0">
              <a:solidFill>
                <a:srgbClr val="242424"/>
              </a:solidFill>
              <a:latin typeface="+mn-lt"/>
              <a:ea typeface="Roboto"/>
              <a:cs typeface="Roboto"/>
              <a:sym typeface="Roboto"/>
            </a:endParaRPr>
          </a:p>
          <a:p>
            <a:pPr marL="0" lvl="0" indent="0" algn="ctr" rtl="0">
              <a:spcBef>
                <a:spcPts val="0"/>
              </a:spcBef>
              <a:spcAft>
                <a:spcPts val="600"/>
              </a:spcAft>
              <a:buClr>
                <a:schemeClr val="dk1"/>
              </a:buClr>
              <a:buSzPts val="1100"/>
              <a:buFont typeface="Arial"/>
              <a:buNone/>
            </a:pPr>
            <a:r>
              <a:rPr lang="en-US" sz="1200" dirty="0">
                <a:solidFill>
                  <a:srgbClr val="242424"/>
                </a:solidFill>
                <a:latin typeface="+mn-lt"/>
                <a:ea typeface="Roboto"/>
                <a:cs typeface="Roboto"/>
                <a:sym typeface="Roboto"/>
              </a:rPr>
              <a:t>(</a:t>
            </a:r>
            <a:r>
              <a:rPr lang="en-US" sz="1200" dirty="0" err="1">
                <a:solidFill>
                  <a:srgbClr val="242424"/>
                </a:solidFill>
                <a:latin typeface="+mn-lt"/>
                <a:ea typeface="Roboto"/>
                <a:cs typeface="Roboto"/>
                <a:sym typeface="Roboto"/>
              </a:rPr>
              <a:t>chiếm</a:t>
            </a:r>
            <a:r>
              <a:rPr lang="en-US" sz="1200" dirty="0">
                <a:solidFill>
                  <a:srgbClr val="242424"/>
                </a:solidFill>
                <a:latin typeface="+mn-lt"/>
                <a:ea typeface="Roboto"/>
                <a:cs typeface="Roboto"/>
                <a:sym typeface="Roboto"/>
              </a:rPr>
              <a:t> 18,0%)</a:t>
            </a:r>
            <a:endParaRPr lang="vi-VN" sz="1200" dirty="0">
              <a:solidFill>
                <a:srgbClr val="242424"/>
              </a:solidFill>
              <a:latin typeface="+mn-lt"/>
              <a:ea typeface="Roboto"/>
              <a:cs typeface="Roboto"/>
              <a:sym typeface="Roboto"/>
            </a:endParaRPr>
          </a:p>
        </p:txBody>
      </p:sp>
      <p:sp>
        <p:nvSpPr>
          <p:cNvPr id="845" name="Google Shape;845;p19"/>
          <p:cNvSpPr/>
          <p:nvPr/>
        </p:nvSpPr>
        <p:spPr>
          <a:xfrm>
            <a:off x="6438300" y="1749525"/>
            <a:ext cx="2257800" cy="715612"/>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dirty="0">
                <a:solidFill>
                  <a:srgbClr val="242424"/>
                </a:solidFill>
                <a:latin typeface="+mn-lt"/>
                <a:ea typeface="Roboto"/>
                <a:cs typeface="Roboto"/>
                <a:sym typeface="Roboto"/>
              </a:rPr>
              <a:t>4,9</a:t>
            </a:r>
            <a:r>
              <a:rPr lang="vi-VN" sz="16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triệu</a:t>
            </a:r>
            <a:r>
              <a:rPr lang="vi-VN" sz="1200" dirty="0">
                <a:solidFill>
                  <a:srgbClr val="242424"/>
                </a:solidFill>
                <a:latin typeface="+mn-lt"/>
                <a:ea typeface="Roboto"/>
                <a:cs typeface="Roboto"/>
                <a:sym typeface="Roboto"/>
              </a:rPr>
              <a:t> đơn vị</a:t>
            </a:r>
            <a:endParaRPr lang="en-US" sz="1200" dirty="0">
              <a:solidFill>
                <a:srgbClr val="242424"/>
              </a:solidFill>
              <a:latin typeface="+mn-lt"/>
              <a:ea typeface="Roboto"/>
              <a:cs typeface="Roboto"/>
              <a:sym typeface="Roboto"/>
            </a:endParaRPr>
          </a:p>
          <a:p>
            <a:pPr marL="0" lvl="0" indent="0" algn="ctr" rtl="0">
              <a:spcBef>
                <a:spcPts val="0"/>
              </a:spcBef>
              <a:spcAft>
                <a:spcPts val="600"/>
              </a:spcAft>
              <a:buClr>
                <a:schemeClr val="dk1"/>
              </a:buClr>
              <a:buSzPts val="1100"/>
              <a:buFont typeface="Arial"/>
              <a:buNone/>
            </a:pPr>
            <a:r>
              <a:rPr lang="en-US" sz="1200" dirty="0">
                <a:solidFill>
                  <a:srgbClr val="242424"/>
                </a:solidFill>
                <a:latin typeface="+mn-lt"/>
                <a:ea typeface="Roboto"/>
                <a:cs typeface="Roboto"/>
                <a:sym typeface="Roboto"/>
              </a:rPr>
              <a:t>(</a:t>
            </a:r>
            <a:r>
              <a:rPr lang="en-US" sz="1200" dirty="0" err="1">
                <a:solidFill>
                  <a:srgbClr val="242424"/>
                </a:solidFill>
                <a:latin typeface="+mn-lt"/>
                <a:ea typeface="Roboto"/>
                <a:cs typeface="Roboto"/>
                <a:sym typeface="Roboto"/>
              </a:rPr>
              <a:t>chiếm</a:t>
            </a:r>
            <a:r>
              <a:rPr lang="en-US" sz="1200" dirty="0">
                <a:solidFill>
                  <a:srgbClr val="242424"/>
                </a:solidFill>
                <a:latin typeface="+mn-lt"/>
                <a:ea typeface="Roboto"/>
                <a:cs typeface="Roboto"/>
                <a:sym typeface="Roboto"/>
              </a:rPr>
              <a:t> 81,8%)</a:t>
            </a:r>
            <a:endParaRPr lang="vi-VN" sz="1200" dirty="0">
              <a:solidFill>
                <a:srgbClr val="242424"/>
              </a:solidFill>
              <a:latin typeface="+mn-lt"/>
              <a:ea typeface="Roboto"/>
              <a:cs typeface="Roboto"/>
              <a:sym typeface="Roboto"/>
            </a:endParaRPr>
          </a:p>
        </p:txBody>
      </p:sp>
      <p:sp>
        <p:nvSpPr>
          <p:cNvPr id="846" name="Google Shape;846;p19"/>
          <p:cNvSpPr/>
          <p:nvPr/>
        </p:nvSpPr>
        <p:spPr>
          <a:xfrm>
            <a:off x="3443125" y="1172750"/>
            <a:ext cx="2257800" cy="500575"/>
          </a:xfrm>
          <a:prstGeom prst="roundRect">
            <a:avLst>
              <a:gd name="adj" fmla="val 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dk1"/>
                </a:solidFill>
                <a:latin typeface="+mj-lt"/>
                <a:ea typeface="Fira Sans Extra Condensed SemiBold"/>
                <a:cs typeface="Fira Sans Extra Condensed SemiBold"/>
                <a:sym typeface="Fira Sans Extra Condensed SemiBold"/>
              </a:rPr>
              <a:t>Công nghiệp</a:t>
            </a:r>
            <a:br>
              <a:rPr lang="en" sz="1600">
                <a:solidFill>
                  <a:schemeClr val="dk1"/>
                </a:solidFill>
                <a:latin typeface="+mj-lt"/>
                <a:ea typeface="Fira Sans Extra Condensed SemiBold"/>
                <a:cs typeface="Fira Sans Extra Condensed SemiBold"/>
                <a:sym typeface="Fira Sans Extra Condensed SemiBold"/>
              </a:rPr>
            </a:br>
            <a:r>
              <a:rPr lang="en" sz="1600">
                <a:solidFill>
                  <a:schemeClr val="dk1"/>
                </a:solidFill>
                <a:latin typeface="+mj-lt"/>
                <a:ea typeface="Fira Sans Extra Condensed SemiBold"/>
                <a:cs typeface="Fira Sans Extra Condensed SemiBold"/>
                <a:sym typeface="Fira Sans Extra Condensed SemiBold"/>
              </a:rPr>
              <a:t>và xây dựng</a:t>
            </a:r>
            <a:endParaRPr sz="1600">
              <a:solidFill>
                <a:schemeClr val="dk1"/>
              </a:solidFill>
              <a:latin typeface="+mj-lt"/>
              <a:ea typeface="Fira Sans Extra Condensed SemiBold"/>
              <a:cs typeface="Fira Sans Extra Condensed SemiBold"/>
              <a:sym typeface="Fira Sans Extra Condensed SemiBold"/>
            </a:endParaRPr>
          </a:p>
        </p:txBody>
      </p:sp>
      <p:sp>
        <p:nvSpPr>
          <p:cNvPr id="847" name="Google Shape;847;p19"/>
          <p:cNvSpPr/>
          <p:nvPr/>
        </p:nvSpPr>
        <p:spPr>
          <a:xfrm>
            <a:off x="6438300" y="1172750"/>
            <a:ext cx="2257800" cy="500575"/>
          </a:xfrm>
          <a:prstGeom prst="roundRect">
            <a:avLst>
              <a:gd name="adj" fmla="val 0"/>
            </a:avLst>
          </a:prstGeom>
          <a:solidFill>
            <a:schemeClr val="accent5">
              <a:lumMod val="60000"/>
              <a:lumOff val="40000"/>
            </a:schemeClr>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dk1"/>
                </a:solidFill>
                <a:latin typeface="+mj-lt"/>
                <a:ea typeface="Fira Sans Extra Condensed SemiBold"/>
                <a:cs typeface="Fira Sans Extra Condensed SemiBold"/>
                <a:sym typeface="Fira Sans Extra Condensed SemiBold"/>
              </a:rPr>
              <a:t>Dịch vụ</a:t>
            </a:r>
            <a:endParaRPr sz="1600">
              <a:solidFill>
                <a:schemeClr val="dk1"/>
              </a:solidFill>
              <a:latin typeface="+mj-lt"/>
              <a:ea typeface="Fira Sans Extra Condensed SemiBold"/>
              <a:cs typeface="Fira Sans Extra Condensed SemiBold"/>
              <a:sym typeface="Fira Sans Extra Condensed SemiBold"/>
            </a:endParaRPr>
          </a:p>
        </p:txBody>
      </p:sp>
      <p:sp>
        <p:nvSpPr>
          <p:cNvPr id="848" name="Google Shape;848;p19"/>
          <p:cNvSpPr/>
          <p:nvPr/>
        </p:nvSpPr>
        <p:spPr>
          <a:xfrm>
            <a:off x="457200" y="2582910"/>
            <a:ext cx="2257800" cy="715612"/>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a:solidFill>
                  <a:srgbClr val="242424"/>
                </a:solidFill>
                <a:latin typeface="+mn-lt"/>
                <a:ea typeface="Roboto"/>
                <a:cs typeface="Roboto"/>
                <a:sym typeface="Roboto"/>
              </a:rPr>
              <a:t>349,7</a:t>
            </a:r>
            <a:r>
              <a:rPr lang="vi-VN" sz="160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nghìn</a:t>
            </a:r>
            <a:r>
              <a:rPr lang="en-US"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lao</a:t>
            </a:r>
            <a:r>
              <a:rPr lang="en-US"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động</a:t>
            </a:r>
            <a:endParaRPr lang="en-US" sz="1200" dirty="0">
              <a:solidFill>
                <a:srgbClr val="242424"/>
              </a:solidFill>
              <a:latin typeface="+mn-lt"/>
              <a:ea typeface="Roboto"/>
              <a:cs typeface="Roboto"/>
              <a:sym typeface="Roboto"/>
            </a:endParaRPr>
          </a:p>
          <a:p>
            <a:pPr marL="0" lvl="0" indent="0" algn="ctr" rtl="0">
              <a:spcBef>
                <a:spcPts val="0"/>
              </a:spcBef>
              <a:spcAft>
                <a:spcPts val="600"/>
              </a:spcAft>
              <a:buClr>
                <a:schemeClr val="dk1"/>
              </a:buClr>
              <a:buSzPts val="1100"/>
              <a:buFont typeface="Arial"/>
              <a:buNone/>
            </a:pPr>
            <a:r>
              <a:rPr lang="en-US" sz="1200" dirty="0">
                <a:solidFill>
                  <a:srgbClr val="242424"/>
                </a:solidFill>
                <a:latin typeface="+mn-lt"/>
                <a:ea typeface="Roboto"/>
                <a:cs typeface="Roboto"/>
                <a:sym typeface="Roboto"/>
              </a:rPr>
              <a:t>(</a:t>
            </a:r>
            <a:r>
              <a:rPr lang="en-US" sz="1200" dirty="0" err="1">
                <a:solidFill>
                  <a:srgbClr val="242424"/>
                </a:solidFill>
                <a:latin typeface="+mn-lt"/>
                <a:ea typeface="Roboto"/>
                <a:cs typeface="Roboto"/>
                <a:sym typeface="Roboto"/>
              </a:rPr>
              <a:t>chiếm</a:t>
            </a:r>
            <a:r>
              <a:rPr lang="en-US" sz="1200" dirty="0">
                <a:solidFill>
                  <a:srgbClr val="242424"/>
                </a:solidFill>
                <a:latin typeface="+mn-lt"/>
                <a:ea typeface="Roboto"/>
                <a:cs typeface="Roboto"/>
                <a:sym typeface="Roboto"/>
              </a:rPr>
              <a:t> 1,4%)</a:t>
            </a:r>
            <a:endParaRPr lang="vi-VN" sz="1200" dirty="0">
              <a:solidFill>
                <a:srgbClr val="242424"/>
              </a:solidFill>
              <a:latin typeface="+mn-lt"/>
              <a:ea typeface="Roboto"/>
              <a:cs typeface="Roboto"/>
              <a:sym typeface="Roboto"/>
            </a:endParaRPr>
          </a:p>
        </p:txBody>
      </p:sp>
      <p:sp>
        <p:nvSpPr>
          <p:cNvPr id="849" name="Google Shape;849;p19"/>
          <p:cNvSpPr/>
          <p:nvPr/>
        </p:nvSpPr>
        <p:spPr>
          <a:xfrm>
            <a:off x="3443125" y="2582810"/>
            <a:ext cx="2257800" cy="715612"/>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dirty="0">
                <a:solidFill>
                  <a:srgbClr val="242424"/>
                </a:solidFill>
                <a:latin typeface="+mn-lt"/>
                <a:ea typeface="Roboto"/>
                <a:cs typeface="Roboto"/>
                <a:sym typeface="Roboto"/>
              </a:rPr>
              <a:t>11,4</a:t>
            </a:r>
            <a:r>
              <a:rPr lang="vi-VN" sz="16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triệu</a:t>
            </a:r>
            <a:r>
              <a:rPr lang="vi-VN"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lao</a:t>
            </a:r>
            <a:r>
              <a:rPr lang="en-US"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động</a:t>
            </a:r>
            <a:endParaRPr lang="en-US" sz="1200" dirty="0">
              <a:solidFill>
                <a:srgbClr val="242424"/>
              </a:solidFill>
              <a:latin typeface="+mn-lt"/>
              <a:ea typeface="Roboto"/>
              <a:cs typeface="Roboto"/>
              <a:sym typeface="Roboto"/>
            </a:endParaRPr>
          </a:p>
          <a:p>
            <a:pPr marL="0" lvl="0" indent="0" algn="ctr" rtl="0">
              <a:spcBef>
                <a:spcPts val="0"/>
              </a:spcBef>
              <a:spcAft>
                <a:spcPts val="600"/>
              </a:spcAft>
              <a:buClr>
                <a:schemeClr val="dk1"/>
              </a:buClr>
              <a:buSzPts val="1100"/>
              <a:buFont typeface="Arial"/>
              <a:buNone/>
            </a:pPr>
            <a:r>
              <a:rPr lang="en-US" sz="1200" dirty="0">
                <a:solidFill>
                  <a:srgbClr val="242424"/>
                </a:solidFill>
                <a:latin typeface="+mn-lt"/>
                <a:ea typeface="Roboto"/>
                <a:cs typeface="Roboto"/>
                <a:sym typeface="Roboto"/>
              </a:rPr>
              <a:t>(</a:t>
            </a:r>
            <a:r>
              <a:rPr lang="en-US" sz="1200" dirty="0" err="1">
                <a:solidFill>
                  <a:srgbClr val="242424"/>
                </a:solidFill>
                <a:latin typeface="+mn-lt"/>
                <a:ea typeface="Roboto"/>
                <a:cs typeface="Roboto"/>
                <a:sym typeface="Roboto"/>
              </a:rPr>
              <a:t>chiếm</a:t>
            </a:r>
            <a:r>
              <a:rPr lang="en-US" sz="1200" dirty="0">
                <a:solidFill>
                  <a:srgbClr val="242424"/>
                </a:solidFill>
                <a:latin typeface="+mn-lt"/>
                <a:ea typeface="Roboto"/>
                <a:cs typeface="Roboto"/>
                <a:sym typeface="Roboto"/>
              </a:rPr>
              <a:t> 44,8%)</a:t>
            </a:r>
            <a:endParaRPr lang="vi-VN" sz="1200" dirty="0">
              <a:solidFill>
                <a:srgbClr val="242424"/>
              </a:solidFill>
              <a:latin typeface="+mn-lt"/>
              <a:ea typeface="Roboto"/>
              <a:cs typeface="Roboto"/>
              <a:sym typeface="Roboto"/>
            </a:endParaRPr>
          </a:p>
        </p:txBody>
      </p:sp>
      <p:sp>
        <p:nvSpPr>
          <p:cNvPr id="850" name="Google Shape;850;p19"/>
          <p:cNvSpPr/>
          <p:nvPr/>
        </p:nvSpPr>
        <p:spPr>
          <a:xfrm>
            <a:off x="6438300" y="2582810"/>
            <a:ext cx="2257800" cy="715612"/>
          </a:xfrm>
          <a:prstGeom prst="roundRect">
            <a:avLst>
              <a:gd name="adj"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600"/>
              </a:spcAft>
              <a:buClr>
                <a:schemeClr val="dk1"/>
              </a:buClr>
              <a:buSzPts val="1100"/>
              <a:buFont typeface="Arial"/>
              <a:buNone/>
            </a:pPr>
            <a:r>
              <a:rPr lang="en-US" sz="1600" dirty="0">
                <a:solidFill>
                  <a:srgbClr val="242424"/>
                </a:solidFill>
                <a:latin typeface="+mn-lt"/>
                <a:ea typeface="Roboto"/>
                <a:cs typeface="Roboto"/>
                <a:sym typeface="Roboto"/>
              </a:rPr>
              <a:t>14,2</a:t>
            </a:r>
            <a:r>
              <a:rPr lang="vi-VN" sz="16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triệu</a:t>
            </a:r>
            <a:r>
              <a:rPr lang="vi-VN"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lao</a:t>
            </a:r>
            <a:r>
              <a:rPr lang="en-US" sz="1200" dirty="0">
                <a:solidFill>
                  <a:srgbClr val="242424"/>
                </a:solidFill>
                <a:latin typeface="+mn-lt"/>
                <a:ea typeface="Roboto"/>
                <a:cs typeface="Roboto"/>
                <a:sym typeface="Roboto"/>
              </a:rPr>
              <a:t> </a:t>
            </a:r>
            <a:r>
              <a:rPr lang="en-US" sz="1200" dirty="0" err="1">
                <a:solidFill>
                  <a:srgbClr val="242424"/>
                </a:solidFill>
                <a:latin typeface="+mn-lt"/>
                <a:ea typeface="Roboto"/>
                <a:cs typeface="Roboto"/>
                <a:sym typeface="Roboto"/>
              </a:rPr>
              <a:t>động</a:t>
            </a:r>
            <a:endParaRPr lang="en-US" sz="1200" dirty="0">
              <a:solidFill>
                <a:srgbClr val="242424"/>
              </a:solidFill>
              <a:latin typeface="+mn-lt"/>
              <a:ea typeface="Roboto"/>
              <a:cs typeface="Roboto"/>
              <a:sym typeface="Roboto"/>
            </a:endParaRPr>
          </a:p>
          <a:p>
            <a:pPr marL="0" lvl="0" indent="0" algn="ctr" rtl="0">
              <a:spcBef>
                <a:spcPts val="0"/>
              </a:spcBef>
              <a:spcAft>
                <a:spcPts val="600"/>
              </a:spcAft>
              <a:buClr>
                <a:schemeClr val="dk1"/>
              </a:buClr>
              <a:buSzPts val="1100"/>
              <a:buFont typeface="Arial"/>
              <a:buNone/>
            </a:pPr>
            <a:r>
              <a:rPr lang="en-US" sz="1200" dirty="0">
                <a:solidFill>
                  <a:srgbClr val="242424"/>
                </a:solidFill>
                <a:latin typeface="+mn-lt"/>
                <a:ea typeface="Roboto"/>
                <a:cs typeface="Roboto"/>
                <a:sym typeface="Roboto"/>
              </a:rPr>
              <a:t>(</a:t>
            </a:r>
            <a:r>
              <a:rPr lang="en-US" sz="1200" dirty="0" err="1">
                <a:solidFill>
                  <a:srgbClr val="242424"/>
                </a:solidFill>
                <a:latin typeface="+mn-lt"/>
                <a:ea typeface="Roboto"/>
                <a:cs typeface="Roboto"/>
                <a:sym typeface="Roboto"/>
              </a:rPr>
              <a:t>chiếm</a:t>
            </a:r>
            <a:r>
              <a:rPr lang="en-US" sz="1200" dirty="0">
                <a:solidFill>
                  <a:srgbClr val="242424"/>
                </a:solidFill>
                <a:latin typeface="+mn-lt"/>
                <a:ea typeface="Roboto"/>
                <a:cs typeface="Roboto"/>
                <a:sym typeface="Roboto"/>
              </a:rPr>
              <a:t> 53,8%)</a:t>
            </a:r>
            <a:endParaRPr lang="vi-VN" sz="1200" dirty="0">
              <a:solidFill>
                <a:srgbClr val="242424"/>
              </a:solidFill>
              <a:latin typeface="+mn-lt"/>
              <a:ea typeface="Roboto"/>
              <a:cs typeface="Roboto"/>
              <a:sym typeface="Roboto"/>
            </a:endParaRPr>
          </a:p>
        </p:txBody>
      </p:sp>
      <p:sp>
        <p:nvSpPr>
          <p:cNvPr id="37" name="Google Shape;576;p16">
            <a:extLst>
              <a:ext uri="{FF2B5EF4-FFF2-40B4-BE49-F238E27FC236}">
                <a16:creationId xmlns:a16="http://schemas.microsoft.com/office/drawing/2014/main" id="{63B58322-169F-4B1A-9FE9-B338EB5CF385}"/>
              </a:ext>
            </a:extLst>
          </p:cNvPr>
          <p:cNvSpPr/>
          <p:nvPr/>
        </p:nvSpPr>
        <p:spPr>
          <a:xfrm>
            <a:off x="311700" y="258313"/>
            <a:ext cx="8520600" cy="658026"/>
          </a:xfrm>
          <a:prstGeom prst="roundRect">
            <a:avLst>
              <a:gd name="adj" fmla="val 0"/>
            </a:avLst>
          </a:prstGeom>
          <a:solidFill>
            <a:schemeClr val="bg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b="1" i="1" dirty="0">
                <a:solidFill>
                  <a:schemeClr val="dk1"/>
                </a:solidFill>
                <a:latin typeface="+mn-lt"/>
                <a:ea typeface="Roboto"/>
                <a:cs typeface="Roboto"/>
                <a:sym typeface="Roboto"/>
              </a:rPr>
              <a:t>Xét theo khu vực kinh tế, khu vực dịch vụ chiếm tỷ trọng lớn nhất về số lượng đơn vị và lao động.</a:t>
            </a:r>
            <a:endParaRPr lang="en-US" b="1" i="1" dirty="0">
              <a:solidFill>
                <a:schemeClr val="dk1"/>
              </a:solidFill>
              <a:latin typeface="+mn-lt"/>
              <a:ea typeface="Roboto Medium"/>
              <a:cs typeface="Roboto Medium"/>
              <a:sym typeface="Roboto Medium"/>
            </a:endParaRPr>
          </a:p>
        </p:txBody>
      </p:sp>
      <p:pic>
        <p:nvPicPr>
          <p:cNvPr id="3" name="Picture 2" descr="A group of people working in a field&#10;&#10;Description automatically generated with medium confidence">
            <a:extLst>
              <a:ext uri="{FF2B5EF4-FFF2-40B4-BE49-F238E27FC236}">
                <a16:creationId xmlns:a16="http://schemas.microsoft.com/office/drawing/2014/main" id="{DD599E20-B9DE-4D1F-B4B9-8E7F91A111BA}"/>
              </a:ext>
            </a:extLst>
          </p:cNvPr>
          <p:cNvPicPr>
            <a:picLocks noChangeAspect="1"/>
          </p:cNvPicPr>
          <p:nvPr/>
        </p:nvPicPr>
        <p:blipFill>
          <a:blip r:embed="rId4"/>
          <a:stretch>
            <a:fillRect/>
          </a:stretch>
        </p:blipFill>
        <p:spPr>
          <a:xfrm>
            <a:off x="736974" y="3405550"/>
            <a:ext cx="1698252" cy="1130399"/>
          </a:xfrm>
          <a:prstGeom prst="hexagon">
            <a:avLst/>
          </a:prstGeom>
        </p:spPr>
      </p:pic>
      <p:pic>
        <p:nvPicPr>
          <p:cNvPr id="5" name="Picture 4">
            <a:extLst>
              <a:ext uri="{FF2B5EF4-FFF2-40B4-BE49-F238E27FC236}">
                <a16:creationId xmlns:a16="http://schemas.microsoft.com/office/drawing/2014/main" id="{FCB4CB71-A460-40AC-B3A8-81A0CDBAF720}"/>
              </a:ext>
            </a:extLst>
          </p:cNvPr>
          <p:cNvPicPr>
            <a:picLocks noChangeAspect="1"/>
          </p:cNvPicPr>
          <p:nvPr/>
        </p:nvPicPr>
        <p:blipFill>
          <a:blip r:embed="rId5"/>
          <a:stretch>
            <a:fillRect/>
          </a:stretch>
        </p:blipFill>
        <p:spPr>
          <a:xfrm>
            <a:off x="3722874" y="3405550"/>
            <a:ext cx="1698252" cy="1132734"/>
          </a:xfrm>
          <a:prstGeom prst="hexagon">
            <a:avLst/>
          </a:prstGeom>
        </p:spPr>
      </p:pic>
      <p:pic>
        <p:nvPicPr>
          <p:cNvPr id="7" name="Picture 6" descr="A picture containing person, indoor, table, restaurant&#10;&#10;Description automatically generated">
            <a:extLst>
              <a:ext uri="{FF2B5EF4-FFF2-40B4-BE49-F238E27FC236}">
                <a16:creationId xmlns:a16="http://schemas.microsoft.com/office/drawing/2014/main" id="{056A8257-2A9E-4DA4-ACF5-E552576C9AD4}"/>
              </a:ext>
            </a:extLst>
          </p:cNvPr>
          <p:cNvPicPr>
            <a:picLocks noChangeAspect="1"/>
          </p:cNvPicPr>
          <p:nvPr/>
        </p:nvPicPr>
        <p:blipFill rotWithShape="1">
          <a:blip r:embed="rId6"/>
          <a:srcRect l="4546" r="11197"/>
          <a:stretch/>
        </p:blipFill>
        <p:spPr>
          <a:xfrm>
            <a:off x="6741778" y="3416095"/>
            <a:ext cx="1694985" cy="1085088"/>
          </a:xfrm>
          <a:prstGeom prst="hexagon">
            <a:avLst/>
          </a:prstGeom>
        </p:spPr>
      </p:pic>
    </p:spTree>
  </p:cSld>
  <p:clrMapOvr>
    <a:masterClrMapping/>
  </p:clrMapOvr>
</p:sld>
</file>

<file path=ppt/theme/theme1.xml><?xml version="1.0" encoding="utf-8"?>
<a:theme xmlns:a="http://schemas.openxmlformats.org/drawingml/2006/main" name="Community Management infographics by Slidesgo">
  <a:themeElements>
    <a:clrScheme name="Simple Light">
      <a:dk1>
        <a:srgbClr val="000000"/>
      </a:dk1>
      <a:lt1>
        <a:srgbClr val="FFFFFF"/>
      </a:lt1>
      <a:dk2>
        <a:srgbClr val="FBA033"/>
      </a:dk2>
      <a:lt2>
        <a:srgbClr val="DD4C36"/>
      </a:lt2>
      <a:accent1>
        <a:srgbClr val="144EA9"/>
      </a:accent1>
      <a:accent2>
        <a:srgbClr val="047C6C"/>
      </a:accent2>
      <a:accent3>
        <a:srgbClr val="3D81EF"/>
      </a:accent3>
      <a:accent4>
        <a:srgbClr val="F38271"/>
      </a:accent4>
      <a:accent5>
        <a:srgbClr val="13B39D"/>
      </a:accent5>
      <a:accent6>
        <a:srgbClr val="FAD6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537</TotalTime>
  <Words>2105</Words>
  <Application>Microsoft Office PowerPoint</Application>
  <PresentationFormat>On-screen Show (16:9)</PresentationFormat>
  <Paragraphs>238</Paragraphs>
  <Slides>25</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Fira Sans Extra Condensed SemiBold</vt:lpstr>
      <vt:lpstr>Roboto</vt:lpstr>
      <vt:lpstr>Fira Sans Extra Condensed ExtraBold</vt:lpstr>
      <vt:lpstr>Arial (Headings)</vt:lpstr>
      <vt:lpstr>Arial</vt:lpstr>
      <vt:lpstr>Times New Roman</vt:lpstr>
      <vt:lpstr>Community Management infographics by Slidesgo</vt:lpstr>
      <vt:lpstr>KẾT QUẢ SƠ BỘ TỔNG ĐIỀU TRA KINH TẾ NĂM 2021</vt:lpstr>
      <vt:lpstr>GIỚI THIỆU CHUNG</vt:lpstr>
      <vt:lpstr>GIỚI THIỆU CHUNG</vt:lpstr>
      <vt:lpstr>GIỚI THIỆU CHUNG</vt:lpstr>
      <vt:lpstr>NHỮNG ĐIỂM MỚI TRONG TỔNG ĐIỀU TRA</vt:lpstr>
      <vt:lpstr>KẾT QUẢ SƠ BỘ</vt:lpstr>
      <vt:lpstr>PowerPoint Presentation</vt:lpstr>
      <vt:lpstr>PowerPoint Presentation</vt:lpstr>
      <vt:lpstr>PowerPoint Presentation</vt:lpstr>
      <vt:lpstr>PowerPoint Presentation</vt:lpstr>
      <vt:lpstr>DOANH NGHIỆP VÀ HỢP TÁC XÃ</vt:lpstr>
      <vt:lpstr>DOANH NGHIỆP</vt:lpstr>
      <vt:lpstr>DOANH NGHIỆP</vt:lpstr>
      <vt:lpstr>DOANH NGHIỆP</vt:lpstr>
      <vt:lpstr>HỢP TÁC XÃ</vt:lpstr>
      <vt:lpstr>CƠ SỞ SẢN XUẤT KINH DOANH CÁ THỂ PHI NÔNG, LÂM NGHIỆP VÀ THỦY SẢN</vt:lpstr>
      <vt:lpstr>CƠ SỞ SẢN XUẤT KINH DOANH CÁ THỂ PHI NÔNG, LÂM NGHIỆP VÀ THỦY SẢN NĂM 2020</vt:lpstr>
      <vt:lpstr>ĐƠN VỊ SỰ NGHIỆP, HIỆP HỘI, TỔ CHỨC PHI CHÍNH PHỦ</vt:lpstr>
      <vt:lpstr>ĐƠN VỊ SỰ NGHIỆP</vt:lpstr>
      <vt:lpstr>ĐƠN VỊ HIỆP HỘI, TỔ CHỨC PHI CHÍNH PHỦ</vt:lpstr>
      <vt:lpstr>CƠ SỞ TÔN GIÁO, TÍN NGƯỠNG</vt:lpstr>
      <vt:lpstr>CƠ SỞ TÔN GIÁO, TÍN NGƯỠNG</vt:lpstr>
      <vt:lpstr>CƠ SỞ TÔN GIÁO</vt:lpstr>
      <vt:lpstr>PowerPoint Presentation</vt:lpstr>
      <vt:lpstr>TRÂN TRỌNG CẢM ƠN!  Tổng cục Thống kê Địa chỉ: 54 Nguyễn Chí Thanh, Đống Đa, Hà Nội Điện thoại: 024 73046666, máy lẻ 8668 Website: https://www.gso.gov.vn/ Email: banbientap@gso.gov.vn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KẾT QUẢ SƠ BỘ TỔNG ĐIỀU TRA KINH TẾ NĂM 2021</dc:title>
  <dc:creator>XPS 9305</dc:creator>
  <cp:lastModifiedBy>Thai Ha</cp:lastModifiedBy>
  <cp:revision>21</cp:revision>
  <dcterms:modified xsi:type="dcterms:W3CDTF">2022-01-11T05:25:50Z</dcterms:modified>
</cp:coreProperties>
</file>