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95" r:id="rId4"/>
    <p:sldId id="289" r:id="rId5"/>
    <p:sldId id="291" r:id="rId6"/>
    <p:sldId id="301" r:id="rId7"/>
    <p:sldId id="305" r:id="rId8"/>
    <p:sldId id="292" r:id="rId9"/>
    <p:sldId id="308" r:id="rId10"/>
    <p:sldId id="293" r:id="rId11"/>
    <p:sldId id="294" r:id="rId12"/>
    <p:sldId id="309" r:id="rId13"/>
    <p:sldId id="290" r:id="rId14"/>
    <p:sldId id="302" r:id="rId15"/>
    <p:sldId id="303" r:id="rId16"/>
    <p:sldId id="296" r:id="rId17"/>
    <p:sldId id="297" r:id="rId18"/>
    <p:sldId id="298" r:id="rId19"/>
    <p:sldId id="299" r:id="rId20"/>
    <p:sldId id="300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27F"/>
    <a:srgbClr val="D80F79"/>
    <a:srgbClr val="6F878C"/>
    <a:srgbClr val="0C344C"/>
    <a:srgbClr val="FF9900"/>
    <a:srgbClr val="BF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14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10720836132975E-2"/>
          <c:y val="9.5021001357502202E-2"/>
          <c:w val="0.89688876123719297"/>
          <c:h val="0.876583160254953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619F-416C-9D1D-7C67DF9FF8D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19F-416C-9D1D-7C67DF9FF8D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619F-416C-9D1D-7C67DF9FF8D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619F-416C-9D1D-7C67DF9FF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Đồng bằng sông Hông</c:v>
                </c:pt>
                <c:pt idx="1">
                  <c:v>Trung du và miền núi phía Bắc</c:v>
                </c:pt>
                <c:pt idx="2">
                  <c:v>Đông Nam Bộ</c:v>
                </c:pt>
                <c:pt idx="3">
                  <c:v>Bắc Trung Bộ và Duyên hải Miền Trung</c:v>
                </c:pt>
                <c:pt idx="4">
                  <c:v>Tây Nguyên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 formatCode="0%">
                  <c:v>0.2</c:v>
                </c:pt>
                <c:pt idx="1">
                  <c:v>0.20699999999999999</c:v>
                </c:pt>
                <c:pt idx="2">
                  <c:v>9.6000000000000002E-2</c:v>
                </c:pt>
                <c:pt idx="3">
                  <c:v>0.23400000000000001</c:v>
                </c:pt>
                <c:pt idx="4">
                  <c:v>8.5000000000000006E-2</c:v>
                </c:pt>
                <c:pt idx="5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9F-416C-9D1D-7C67DF9FF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89091878252207"/>
          <c:y val="3.8622565657612309E-2"/>
          <c:w val="0.89688876123719297"/>
          <c:h val="0.876583160254953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Có website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280538746472879E-3"/>
                  <c:y val="-2.7189190091830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51-45CC-8394-68DA202583A6}"/>
                </c:ext>
              </c:extLst>
            </c:dLbl>
            <c:dLbl>
              <c:idx val="1"/>
              <c:layout>
                <c:manualLayout>
                  <c:x val="6.4187025830981133E-3"/>
                  <c:y val="1.359459504591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C8-4247-A205-22CABEEDB232}"/>
                </c:ext>
              </c:extLst>
            </c:dLbl>
            <c:dLbl>
              <c:idx val="2"/>
              <c:layout>
                <c:manualLayout>
                  <c:x val="9.8813824742495417E-3"/>
                  <c:y val="5.2598855042480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51-45CC-8394-68DA202583A6}"/>
                </c:ext>
              </c:extLst>
            </c:dLbl>
            <c:dLbl>
              <c:idx val="3"/>
              <c:layout>
                <c:manualLayout>
                  <c:x val="7.48848634694789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51-45CC-8394-68DA202583A6}"/>
                </c:ext>
              </c:extLst>
            </c:dLbl>
            <c:dLbl>
              <c:idx val="4"/>
              <c:layout>
                <c:manualLayout>
                  <c:x val="6.41870258309819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7-43A1-A9A6-246921A8F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Cơ quan thuộc hệ thống lập pháp</c:v>
                </c:pt>
                <c:pt idx="1">
                  <c:v>Cơ quan hành pháp</c:v>
                </c:pt>
                <c:pt idx="2">
                  <c:v>Cơ quan tư pháp</c:v>
                </c:pt>
                <c:pt idx="3">
                  <c:v>Cơ quan thuộc Đảng Cộng sản Việt Nam</c:v>
                </c:pt>
                <c:pt idx="4">
                  <c:v>Cơ sở thuộc tổ chức CT-XH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</c:v>
                </c:pt>
                <c:pt idx="1">
                  <c:v>7235</c:v>
                </c:pt>
                <c:pt idx="2">
                  <c:v>274</c:v>
                </c:pt>
                <c:pt idx="3">
                  <c:v>261</c:v>
                </c:pt>
                <c:pt idx="4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1-45CC-8394-68DA202583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Chưa có website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12044817927170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BA-4AC2-8B73-BF24E8FEDF26}"/>
                </c:ext>
              </c:extLst>
            </c:dLbl>
            <c:dLbl>
              <c:idx val="1"/>
              <c:layout>
                <c:manualLayout>
                  <c:x val="-4.7058823529411764E-2"/>
                  <c:y val="2.6595750250408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BA-4AC2-8B73-BF24E8FED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Cơ quan thuộc hệ thống lập pháp</c:v>
                </c:pt>
                <c:pt idx="1">
                  <c:v>Cơ quan hành pháp</c:v>
                </c:pt>
                <c:pt idx="2">
                  <c:v>Cơ quan tư pháp</c:v>
                </c:pt>
                <c:pt idx="3">
                  <c:v>Cơ quan thuộc Đảng Cộng sản Việt Nam</c:v>
                </c:pt>
                <c:pt idx="4">
                  <c:v>Cơ sở thuộc tổ chức CT-XH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37</c:v>
                </c:pt>
                <c:pt idx="1">
                  <c:v>18036</c:v>
                </c:pt>
                <c:pt idx="2">
                  <c:v>1454</c:v>
                </c:pt>
                <c:pt idx="3">
                  <c:v>784</c:v>
                </c:pt>
                <c:pt idx="4">
                  <c:v>3578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A977-43A1-A9A6-246921A8F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gapDepth val="76"/>
        <c:shape val="box"/>
        <c:axId val="35470336"/>
        <c:axId val="35468800"/>
        <c:axId val="0"/>
      </c:bar3DChart>
      <c:valAx>
        <c:axId val="3546880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5470336"/>
        <c:crosses val="autoZero"/>
        <c:crossBetween val="between"/>
      </c:valAx>
      <c:catAx>
        <c:axId val="35470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400"/>
            </a:pPr>
            <a:endParaRPr lang="en-US"/>
          </a:p>
        </c:txPr>
        <c:crossAx val="354688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0658412441073596E-2"/>
          <c:y val="0.87818649156742556"/>
          <c:w val="0.16142076966624722"/>
          <c:h val="0.1161372517032168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46085368055638"/>
          <c:y val="5.0954976422972649E-2"/>
          <c:w val="0.59089504240299151"/>
          <c:h val="0.648435497215036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Có website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Cơ quan thuộc hệ thống lập pháp</c:v>
                </c:pt>
                <c:pt idx="1">
                  <c:v>Cơ quan hành pháp</c:v>
                </c:pt>
                <c:pt idx="2">
                  <c:v>Cơ quan tư pháp</c:v>
                </c:pt>
                <c:pt idx="3">
                  <c:v>Cơ quan thuộc Đảng Cộng sản Việt Nam</c:v>
                </c:pt>
                <c:pt idx="4">
                  <c:v>Cơ sở thuộc tổ chức CT-XH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28.85</c:v>
                </c:pt>
                <c:pt idx="1">
                  <c:v>28.63</c:v>
                </c:pt>
                <c:pt idx="2">
                  <c:v>15.86</c:v>
                </c:pt>
                <c:pt idx="3">
                  <c:v>25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1-45CC-8394-68DA202583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Chưa có website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DE-4BD1-9E45-A3A00D80F8D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E-4BD1-9E45-A3A00D80F8D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DE-4BD1-9E45-A3A00D80F8D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E-4BD1-9E45-A3A00D80F8D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DE-4BD1-9E45-A3A00D80F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Cơ quan thuộc hệ thống lập pháp</c:v>
                </c:pt>
                <c:pt idx="1">
                  <c:v>Cơ quan hành pháp</c:v>
                </c:pt>
                <c:pt idx="2">
                  <c:v>Cơ quan tư pháp</c:v>
                </c:pt>
                <c:pt idx="3">
                  <c:v>Cơ quan thuộc Đảng Cộng sản Việt Nam</c:v>
                </c:pt>
                <c:pt idx="4">
                  <c:v>Cơ sở thuộc tổ chức CT-XH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71.150000000000006</c:v>
                </c:pt>
                <c:pt idx="1">
                  <c:v>71.37</c:v>
                </c:pt>
                <c:pt idx="2">
                  <c:v>84.14</c:v>
                </c:pt>
                <c:pt idx="3">
                  <c:v>75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DE-4BD1-9E45-A3A00D80F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36598144"/>
        <c:axId val="36592256"/>
      </c:barChart>
      <c:valAx>
        <c:axId val="365922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6598144"/>
        <c:crosses val="autoZero"/>
        <c:crossBetween val="between"/>
      </c:valAx>
      <c:catAx>
        <c:axId val="36598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600" b="0">
                <a:solidFill>
                  <a:srgbClr val="0C344C"/>
                </a:solidFill>
              </a:defRPr>
            </a:pPr>
            <a:endParaRPr lang="en-US"/>
          </a:p>
        </c:txPr>
        <c:crossAx val="365922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748582441200797"/>
          <c:y val="0.88848274837446695"/>
          <c:w val="0.44566015502137624"/>
          <c:h val="9.3018801416952152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9627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800" b="1">
                <a:solidFill>
                  <a:srgbClr val="1962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Cơ</a:t>
            </a:r>
            <a:r>
              <a:rPr lang="en-US" sz="1800" b="1" baseline="0">
                <a:solidFill>
                  <a:srgbClr val="1962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cấu lao động nữ trong hệ thống</a:t>
            </a:r>
            <a:endParaRPr lang="en-US" sz="1800" b="1">
              <a:solidFill>
                <a:srgbClr val="1962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9627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68611435239206E-3"/>
                  <c:y val="7.5543631602458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3-4F4F-82B6-C4ECA2D3C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Tổng số</c:v>
                </c:pt>
                <c:pt idx="1">
                  <c:v>Cơ quan thuộc hệ thống lập pháp</c:v>
                </c:pt>
                <c:pt idx="2">
                  <c:v>Cơ quan hành pháp</c:v>
                </c:pt>
                <c:pt idx="3">
                  <c:v>Cơ quan tư pháp</c:v>
                </c:pt>
                <c:pt idx="4">
                  <c:v>Cơ quan thuộc Đảng</c:v>
                </c:pt>
                <c:pt idx="5">
                  <c:v>Tổ chức CT-XH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1134.5999999999999</c:v>
                </c:pt>
                <c:pt idx="1">
                  <c:v>1.35</c:v>
                </c:pt>
                <c:pt idx="2">
                  <c:v>1074.7</c:v>
                </c:pt>
                <c:pt idx="3">
                  <c:v>18.5</c:v>
                </c:pt>
                <c:pt idx="4">
                  <c:v>24.1</c:v>
                </c:pt>
                <c:pt idx="5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3-4F4F-82B6-C4ECA2D3C5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Nữ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Tổng số</c:v>
                </c:pt>
                <c:pt idx="1">
                  <c:v>Cơ quan thuộc hệ thống lập pháp</c:v>
                </c:pt>
                <c:pt idx="2">
                  <c:v>Cơ quan hành pháp</c:v>
                </c:pt>
                <c:pt idx="3">
                  <c:v>Cơ quan tư pháp</c:v>
                </c:pt>
                <c:pt idx="4">
                  <c:v>Cơ quan thuộc Đảng</c:v>
                </c:pt>
                <c:pt idx="5">
                  <c:v>Tổ chức CT-XH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324.39999999999998</c:v>
                </c:pt>
                <c:pt idx="1">
                  <c:v>0.8</c:v>
                </c:pt>
                <c:pt idx="2">
                  <c:v>275</c:v>
                </c:pt>
                <c:pt idx="3">
                  <c:v>17.399999999999999</c:v>
                </c:pt>
                <c:pt idx="4">
                  <c:v>15.8</c:v>
                </c:pt>
                <c:pt idx="5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3-4F4F-82B6-C4ECA2D3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123670912"/>
        <c:axId val="123672448"/>
      </c:barChart>
      <c:catAx>
        <c:axId val="1236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23672448"/>
        <c:crosses val="autoZero"/>
        <c:auto val="1"/>
        <c:lblAlgn val="ctr"/>
        <c:lblOffset val="100"/>
        <c:noMultiLvlLbl val="0"/>
      </c:catAx>
      <c:valAx>
        <c:axId val="1236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3670912"/>
        <c:crosses val="autoZero"/>
        <c:crossBetween val="between"/>
      </c:valAx>
      <c:spPr>
        <a:noFill/>
        <a:ln w="0"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49889266215939E-2"/>
          <c:y val="6.6933194959750641E-2"/>
          <c:w val="0.91063751395503523"/>
          <c:h val="0.797166692004444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Số lượng lao động phân theo nhóm tuổi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65-4696-9F6C-FC37480B8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65-4696-9F6C-FC37480B8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65-4696-9F6C-FC37480B8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65-4696-9F6C-FC37480B81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65-4696-9F6C-FC37480B81F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5-4696-9F6C-FC37480B81F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5-4696-9F6C-FC37480B81F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65-4696-9F6C-FC37480B81F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65-4696-9F6C-FC37480B81F3}"/>
                </c:ext>
              </c:extLst>
            </c:dLbl>
            <c:dLbl>
              <c:idx val="4"/>
              <c:layout>
                <c:manualLayout>
                  <c:x val="8.8558825081715767E-3"/>
                  <c:y val="-1.0637678573746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65-4696-9F6C-FC37480B8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Từ 16 đến 30</c:v>
                </c:pt>
                <c:pt idx="1">
                  <c:v>Từ 31 đến 45</c:v>
                </c:pt>
                <c:pt idx="2">
                  <c:v>Từ 46 đến 55</c:v>
                </c:pt>
                <c:pt idx="3">
                  <c:v>Từ 55 đến 60</c:v>
                </c:pt>
                <c:pt idx="4">
                  <c:v>Trên 60 tuổi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440.6</c:v>
                </c:pt>
                <c:pt idx="1">
                  <c:v>714.5</c:v>
                </c:pt>
                <c:pt idx="2">
                  <c:v>249.8</c:v>
                </c:pt>
                <c:pt idx="3">
                  <c:v>48.3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65-4696-9F6C-FC37480B8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36114027784167E-2"/>
          <c:y val="5.0869506965705392E-2"/>
          <c:w val="0.72711512217782759"/>
          <c:h val="0.86785695202838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Chưa đào tạo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3-4C9C-9AF5-09DDF2402E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Đào tạo dưới 3 tháng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33-4C9C-9AF5-09DDF2402E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Sơ cấp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3-4C9C-9AF5-09DDF2402E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Trung cấp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33-4C9C-9AF5-09DDF2402EA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Cao đẳng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3-4C9C-9AF5-09DDF2402E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Đại học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738.3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33-4C9C-9AF5-09DDF2402EA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Thạc sỹ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33-4C9C-9AF5-09DDF2402EA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Tiến sỹ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33-4C9C-9AF5-09DDF2402EA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Trình độ khác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Trình độ đào tạo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33-4C9C-9AF5-09DDF2402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35937024"/>
        <c:axId val="135959296"/>
      </c:barChart>
      <c:catAx>
        <c:axId val="13593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959296"/>
        <c:crosses val="autoZero"/>
        <c:auto val="1"/>
        <c:lblAlgn val="ctr"/>
        <c:lblOffset val="100"/>
        <c:noMultiLvlLbl val="0"/>
      </c:catAx>
      <c:valAx>
        <c:axId val="1359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63030508988651"/>
          <c:y val="0.21606845363652966"/>
          <c:w val="0.21034061166307555"/>
          <c:h val="0.61090759524662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52310023730574E-2"/>
          <c:y val="0.1062469195167398"/>
          <c:w val="0.38510804639433843"/>
          <c:h val="0.826260343411272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Lao động phân theo ngạch công chức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1-4AA4-A6BE-FE0FA0AC3824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1-4AA4-A6BE-FE0FA0AC3824}"/>
              </c:ext>
            </c:extLst>
          </c:dPt>
          <c:dPt>
            <c:idx val="2"/>
            <c:bubble3D val="0"/>
            <c:explosion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1-4AA4-A6BE-FE0FA0AC38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1-4AA4-A6BE-FE0FA0AC38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81-4AA4-A6BE-FE0FA0AC3824}"/>
              </c:ext>
            </c:extLst>
          </c:dPt>
          <c:dLbls>
            <c:dLbl>
              <c:idx val="0"/>
              <c:layout>
                <c:manualLayout>
                  <c:x val="5.9303091324799592E-4"/>
                  <c:y val="-0.147582496844383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58949205812022E-2"/>
                      <c:h val="3.4732824427480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81-4AA4-A6BE-FE0FA0AC3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thickThin" algn="ctr">
                  <a:solidFill>
                    <a:srgbClr val="19627F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Chuyên viên cao cấp và tương đương</c:v>
                </c:pt>
                <c:pt idx="1">
                  <c:v>Chuyên viên chính và tương đương</c:v>
                </c:pt>
                <c:pt idx="2">
                  <c:v>Chuyên viên và tương đương</c:v>
                </c:pt>
                <c:pt idx="3">
                  <c:v>Cán sự</c:v>
                </c:pt>
                <c:pt idx="4">
                  <c:v>Nhân viên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30.4</c:v>
                </c:pt>
                <c:pt idx="1">
                  <c:v>279</c:v>
                </c:pt>
                <c:pt idx="2">
                  <c:v>599.20000000000005</c:v>
                </c:pt>
                <c:pt idx="3">
                  <c:v>279.60000000000002</c:v>
                </c:pt>
                <c:pt idx="4">
                  <c:v>270.8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81-4AA4-A6BE-FE0FA0AC3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54066489686561"/>
          <c:y val="0.32664763278635978"/>
          <c:w val="0.40536802935374616"/>
          <c:h val="0.53594778706096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2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Cấp huyện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300094635195105E-2"/>
          <c:y val="0.12188602537442464"/>
          <c:w val="0.94416358106928577"/>
          <c:h val="0.65497932194677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Năm 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Thành phố</c:v>
                </c:pt>
                <c:pt idx="1">
                  <c:v>Thị xã</c:v>
                </c:pt>
                <c:pt idx="2">
                  <c:v>Quận</c:v>
                </c:pt>
                <c:pt idx="3">
                  <c:v>Huyện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68</c:v>
                </c:pt>
                <c:pt idx="1">
                  <c:v>50</c:v>
                </c:pt>
                <c:pt idx="2">
                  <c:v>49</c:v>
                </c:pt>
                <c:pt idx="3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3-4F4F-82B6-C4ECA2D3C5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Năm 2020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Thành phố</c:v>
                </c:pt>
                <c:pt idx="1">
                  <c:v>Thị xã</c:v>
                </c:pt>
                <c:pt idx="2">
                  <c:v>Quận</c:v>
                </c:pt>
                <c:pt idx="3">
                  <c:v>Huyện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78</c:v>
                </c:pt>
                <c:pt idx="1">
                  <c:v>51</c:v>
                </c:pt>
                <c:pt idx="2">
                  <c:v>49</c:v>
                </c:pt>
                <c:pt idx="3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3-4F4F-82B6-C4ECA2D3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11"/>
        <c:axId val="7867776"/>
        <c:axId val="7894144"/>
      </c:barChart>
      <c:catAx>
        <c:axId val="786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894144"/>
        <c:crosses val="autoZero"/>
        <c:auto val="1"/>
        <c:lblAlgn val="ctr"/>
        <c:lblOffset val="100"/>
        <c:noMultiLvlLbl val="0"/>
      </c:catAx>
      <c:valAx>
        <c:axId val="789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867776"/>
        <c:crosses val="autoZero"/>
        <c:crossBetween val="between"/>
      </c:valAx>
      <c:spPr>
        <a:noFill/>
        <a:ln w="0"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1.8940811577824748E-2"/>
          <c:y val="0.9190327462549075"/>
          <c:w val="0.56562228148486193"/>
          <c:h val="7.5396223104423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>
                <a:solidFill>
                  <a:srgbClr val="0070C0"/>
                </a:solidFill>
              </a:defRPr>
            </a:pPr>
            <a:r>
              <a:rPr lang="en-US" sz="2600" b="1" i="0" u="none" strike="noStrike" baseline="0">
                <a:effectLst/>
              </a:rPr>
              <a:t>Cấp </a:t>
            </a:r>
            <a:r>
              <a:rPr lang="en-US" sz="2600" b="1" i="0" u="none" strike="noStrike" baseline="0">
                <a:solidFill>
                  <a:srgbClr val="0070C0"/>
                </a:solidFill>
                <a:effectLst/>
              </a:rPr>
              <a:t>x</a:t>
            </a:r>
            <a:r>
              <a:rPr lang="en-US" sz="2600">
                <a:solidFill>
                  <a:srgbClr val="0070C0"/>
                </a:solidFill>
              </a:rPr>
              <a:t>ã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300094635195105E-2"/>
          <c:y val="0.12188602537442464"/>
          <c:w val="0.94416358106928577"/>
          <c:h val="0.65497932194677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Năm 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Xã</c:v>
                </c:pt>
                <c:pt idx="1">
                  <c:v>Phường</c:v>
                </c:pt>
                <c:pt idx="2">
                  <c:v>Thị trấn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8974</c:v>
                </c:pt>
                <c:pt idx="1">
                  <c:v>1585</c:v>
                </c:pt>
                <c:pt idx="2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3-4F4F-82B6-C4ECA2D3C5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Năm 2020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Xã</c:v>
                </c:pt>
                <c:pt idx="1">
                  <c:v>Phường</c:v>
                </c:pt>
                <c:pt idx="2">
                  <c:v>Thị trấn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8295</c:v>
                </c:pt>
                <c:pt idx="1">
                  <c:v>1714</c:v>
                </c:pt>
                <c:pt idx="2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3-4F4F-82B6-C4ECA2D3C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11"/>
        <c:axId val="33271808"/>
        <c:axId val="33273344"/>
      </c:barChart>
      <c:catAx>
        <c:axId val="332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3273344"/>
        <c:crosses val="autoZero"/>
        <c:auto val="1"/>
        <c:lblAlgn val="ctr"/>
        <c:lblOffset val="100"/>
        <c:noMultiLvlLbl val="0"/>
      </c:catAx>
      <c:valAx>
        <c:axId val="3327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3271808"/>
        <c:crosses val="autoZero"/>
        <c:crossBetween val="between"/>
      </c:valAx>
      <c:spPr>
        <a:noFill/>
        <a:ln w="0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93687945455019E-2"/>
          <c:y val="4.5914339497690533E-2"/>
          <c:w val="0.97111732069432122"/>
          <c:h val="0.74622451117185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080942313500453E-3"/>
                  <c:y val="1.2518513491160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EB-4B16-BFA4-E1DE9F37898B}"/>
                </c:ext>
              </c:extLst>
            </c:dLbl>
            <c:dLbl>
              <c:idx val="1"/>
              <c:layout>
                <c:manualLayout>
                  <c:x val="0"/>
                  <c:y val="1.1280706099631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EB-4B16-BFA4-E1DE9F37898B}"/>
                </c:ext>
              </c:extLst>
            </c:dLbl>
            <c:dLbl>
              <c:idx val="2"/>
              <c:layout>
                <c:manualLayout>
                  <c:x val="-1.2080942313500453E-3"/>
                  <c:y val="6.7228836299457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EB-4B16-BFA4-E1DE9F37898B}"/>
                </c:ext>
              </c:extLst>
            </c:dLbl>
            <c:dLbl>
              <c:idx val="3"/>
              <c:layout>
                <c:manualLayout>
                  <c:x val="-1.208094231350134E-3"/>
                  <c:y val="1.0875840544082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EB-4B16-BFA4-E1DE9F37898B}"/>
                </c:ext>
              </c:extLst>
            </c:dLbl>
            <c:dLbl>
              <c:idx val="4"/>
              <c:layout>
                <c:manualLayout>
                  <c:x val="-2.4297349819179955E-3"/>
                  <c:y val="-3.28629571188924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EB-4B16-BFA4-E1DE9F37898B}"/>
                </c:ext>
              </c:extLst>
            </c:dLbl>
            <c:dLbl>
              <c:idx val="5"/>
              <c:layout>
                <c:manualLayout>
                  <c:x val="-3.6446024728771266E-3"/>
                  <c:y val="1.06409375811950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EB-4B16-BFA4-E1DE9F3789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421</c:v>
                </c:pt>
                <c:pt idx="1">
                  <c:v>298</c:v>
                </c:pt>
                <c:pt idx="2">
                  <c:v>243</c:v>
                </c:pt>
                <c:pt idx="3">
                  <c:v>104</c:v>
                </c:pt>
                <c:pt idx="4">
                  <c:v>202</c:v>
                </c:pt>
                <c:pt idx="5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9-41E6-AF26-B0D6F34F117E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D80F79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9-41E6-AF26-B0D6F34F11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-27"/>
        <c:axId val="34947456"/>
        <c:axId val="34948992"/>
      </c:barChart>
      <c:catAx>
        <c:axId val="349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0C344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8992"/>
        <c:crosses val="autoZero"/>
        <c:auto val="1"/>
        <c:lblAlgn val="l"/>
        <c:lblOffset val="100"/>
        <c:noMultiLvlLbl val="0"/>
      </c:catAx>
      <c:valAx>
        <c:axId val="349489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C344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Biên chế hành chính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0.27</c:v>
                </c:pt>
                <c:pt idx="1">
                  <c:v>0.19409999999999999</c:v>
                </c:pt>
                <c:pt idx="2">
                  <c:v>0.159</c:v>
                </c:pt>
                <c:pt idx="3">
                  <c:v>6.8400000000000002E-2</c:v>
                </c:pt>
                <c:pt idx="4">
                  <c:v>0.13020000000000001</c:v>
                </c:pt>
                <c:pt idx="5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5-45EA-B20D-62430C0EF8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Kiêm nhiệm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4.4900000000000002E-2</c:v>
                </c:pt>
                <c:pt idx="1">
                  <c:v>3.2599999999999997E-2</c:v>
                </c:pt>
                <c:pt idx="2">
                  <c:v>2.7099999999999999E-2</c:v>
                </c:pt>
                <c:pt idx="3">
                  <c:v>1.2800000000000001E-2</c:v>
                </c:pt>
                <c:pt idx="4">
                  <c:v>3.3599999999999998E-2</c:v>
                </c:pt>
                <c:pt idx="5">
                  <c:v>2.7199999999999998E-2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C5-45EA-B20D-62430C0EF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22672"/>
        <c:axId val="1750796768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Hợp đồng (NĐ 68)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1.2500000000000001E-2</c:v>
                      </c:pt>
                      <c:pt idx="1">
                        <c:v>6.7000000000000002E-3</c:v>
                      </c:pt>
                      <c:pt idx="2">
                        <c:v>5.3E-3</c:v>
                      </c:pt>
                      <c:pt idx="3">
                        <c:v>2E-3</c:v>
                      </c:pt>
                      <c:pt idx="4">
                        <c:v>3.5999999999999999E-3</c:v>
                      </c:pt>
                      <c:pt idx="5">
                        <c:v>4.5999999999999999E-3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5C5-45EA-B20D-62430C0EF8A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Hợp đồng khác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Sheet1!$H$2:$H$7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6.1999999999999998E-3</c:v>
                      </c:pt>
                      <c:pt idx="1">
                        <c:v>3.3E-3</c:v>
                      </c:pt>
                      <c:pt idx="2">
                        <c:v>2.0999999999999999E-3</c:v>
                      </c:pt>
                      <c:pt idx="3">
                        <c:v>8.9999999999999998E-4</c:v>
                      </c:pt>
                      <c:pt idx="4">
                        <c:v>4.4000000000000003E-3</c:v>
                      </c:pt>
                      <c:pt idx="5">
                        <c:v>1.6999999999999999E-3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C5C5-45EA-B20D-62430C0EF8A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0.27</c:v>
                </c:pt>
                <c:pt idx="1">
                  <c:v>0.19409999999999999</c:v>
                </c:pt>
                <c:pt idx="2">
                  <c:v>0.159</c:v>
                </c:pt>
                <c:pt idx="3">
                  <c:v>6.8400000000000002E-2</c:v>
                </c:pt>
                <c:pt idx="4">
                  <c:v>0.13020000000000001</c:v>
                </c:pt>
                <c:pt idx="5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C5-45EA-B20D-62430C0EF8A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4.4900000000000002E-2</c:v>
                </c:pt>
                <c:pt idx="1">
                  <c:v>3.2599999999999997E-2</c:v>
                </c:pt>
                <c:pt idx="2">
                  <c:v>2.7099999999999999E-2</c:v>
                </c:pt>
                <c:pt idx="3">
                  <c:v>1.2800000000000001E-2</c:v>
                </c:pt>
                <c:pt idx="4">
                  <c:v>3.3599999999999998E-2</c:v>
                </c:pt>
                <c:pt idx="5">
                  <c:v>2.7199999999999998E-2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C5-45EA-B20D-62430C0EF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22672"/>
        <c:axId val="1750796768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Sheet1!$G$2:$G$7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1.2500000000000001E-2</c:v>
                      </c:pt>
                      <c:pt idx="1">
                        <c:v>6.7000000000000002E-3</c:v>
                      </c:pt>
                      <c:pt idx="2">
                        <c:v>5.3E-3</c:v>
                      </c:pt>
                      <c:pt idx="3">
                        <c:v>2E-3</c:v>
                      </c:pt>
                      <c:pt idx="4">
                        <c:v>3.5999999999999999E-3</c:v>
                      </c:pt>
                      <c:pt idx="5">
                        <c:v>4.5999999999999999E-3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C5C5-45EA-B20D-62430C0EF8A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Sheet1!$I$2:$I$7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6.1999999999999998E-3</c:v>
                      </c:pt>
                      <c:pt idx="1">
                        <c:v>3.3E-3</c:v>
                      </c:pt>
                      <c:pt idx="2">
                        <c:v>2.0999999999999999E-3</c:v>
                      </c:pt>
                      <c:pt idx="3">
                        <c:v>8.9999999999999998E-4</c:v>
                      </c:pt>
                      <c:pt idx="4">
                        <c:v>4.4000000000000003E-3</c:v>
                      </c:pt>
                      <c:pt idx="5">
                        <c:v>1.6999999999999999E-3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C5C5-45EA-B20D-62430C0EF8A3}"/>
                  </c:ext>
                </c:extLst>
              </c15:ser>
            </c15:filteredLineSeries>
          </c:ext>
        </c:extLst>
      </c:lineChart>
      <c:catAx>
        <c:axId val="1954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796768"/>
        <c:crosses val="autoZero"/>
        <c:auto val="1"/>
        <c:lblAlgn val="ctr"/>
        <c:lblOffset val="100"/>
        <c:noMultiLvlLbl val="0"/>
      </c:catAx>
      <c:valAx>
        <c:axId val="17507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Hợp đồng (NĐ 68)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>
                  <c:v>1.2500000000000001E-2</c:v>
                </c:pt>
                <c:pt idx="1">
                  <c:v>6.7000000000000002E-3</c:v>
                </c:pt>
                <c:pt idx="2">
                  <c:v>5.3E-3</c:v>
                </c:pt>
                <c:pt idx="3">
                  <c:v>2E-3</c:v>
                </c:pt>
                <c:pt idx="4">
                  <c:v>3.5999999999999999E-3</c:v>
                </c:pt>
                <c:pt idx="5">
                  <c:v>4.5999999999999999E-3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BA-4DE9-9980-CB1C1BD1D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22672"/>
        <c:axId val="1750796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Biên chế hành chính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0.27</c:v>
                      </c:pt>
                      <c:pt idx="1">
                        <c:v>0.19409999999999999</c:v>
                      </c:pt>
                      <c:pt idx="2">
                        <c:v>0.159</c:v>
                      </c:pt>
                      <c:pt idx="3">
                        <c:v>6.8400000000000002E-2</c:v>
                      </c:pt>
                      <c:pt idx="4">
                        <c:v>0.13020000000000001</c:v>
                      </c:pt>
                      <c:pt idx="5">
                        <c:v>0.125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DBA-4DE9-9980-CB1C1BD1DCD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Kiêm nhiệm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4.4900000000000002E-2</c:v>
                      </c:pt>
                      <c:pt idx="1">
                        <c:v>3.2599999999999997E-2</c:v>
                      </c:pt>
                      <c:pt idx="2">
                        <c:v>2.7099999999999999E-2</c:v>
                      </c:pt>
                      <c:pt idx="3">
                        <c:v>1.2800000000000001E-2</c:v>
                      </c:pt>
                      <c:pt idx="4">
                        <c:v>3.3599999999999998E-2</c:v>
                      </c:pt>
                      <c:pt idx="5">
                        <c:v>2.7199999999999998E-2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DBA-4DE9-9980-CB1C1BD1DCD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Hợp đồng khác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Sheet1!$H$2:$H$7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6.1999999999999998E-3</c:v>
                      </c:pt>
                      <c:pt idx="1">
                        <c:v>3.3E-3</c:v>
                      </c:pt>
                      <c:pt idx="2">
                        <c:v>2.0999999999999999E-3</c:v>
                      </c:pt>
                      <c:pt idx="3">
                        <c:v>8.9999999999999998E-4</c:v>
                      </c:pt>
                      <c:pt idx="4">
                        <c:v>4.4000000000000003E-3</c:v>
                      </c:pt>
                      <c:pt idx="5">
                        <c:v>1.6999999999999999E-3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DBA-4DE9-9980-CB1C1BD1DCD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Sheet1!$G$2:$G$7</c:f>
              <c:numCache>
                <c:formatCode>0.00%</c:formatCode>
                <c:ptCount val="6"/>
                <c:pt idx="0">
                  <c:v>1.2500000000000001E-2</c:v>
                </c:pt>
                <c:pt idx="1">
                  <c:v>6.7000000000000002E-3</c:v>
                </c:pt>
                <c:pt idx="2">
                  <c:v>5.3E-3</c:v>
                </c:pt>
                <c:pt idx="3">
                  <c:v>2E-3</c:v>
                </c:pt>
                <c:pt idx="4">
                  <c:v>3.5999999999999999E-3</c:v>
                </c:pt>
                <c:pt idx="5">
                  <c:v>4.5999999999999999E-3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DBA-4DE9-9980-CB1C1BD1D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22672"/>
        <c:axId val="1750796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Column5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0.27</c:v>
                      </c:pt>
                      <c:pt idx="1">
                        <c:v>0.19409999999999999</c:v>
                      </c:pt>
                      <c:pt idx="2">
                        <c:v>0.159</c:v>
                      </c:pt>
                      <c:pt idx="3">
                        <c:v>6.8400000000000002E-2</c:v>
                      </c:pt>
                      <c:pt idx="4">
                        <c:v>0.13020000000000001</c:v>
                      </c:pt>
                      <c:pt idx="5">
                        <c:v>0.125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DBA-4DE9-9980-CB1C1BD1DCD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4.4900000000000002E-2</c:v>
                      </c:pt>
                      <c:pt idx="1">
                        <c:v>3.2599999999999997E-2</c:v>
                      </c:pt>
                      <c:pt idx="2">
                        <c:v>2.7099999999999999E-2</c:v>
                      </c:pt>
                      <c:pt idx="3">
                        <c:v>1.2800000000000001E-2</c:v>
                      </c:pt>
                      <c:pt idx="4">
                        <c:v>3.3599999999999998E-2</c:v>
                      </c:pt>
                      <c:pt idx="5">
                        <c:v>2.7199999999999998E-2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DBA-4DE9-9980-CB1C1BD1DCD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Sheet1!$I$2:$I$7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6.1999999999999998E-3</c:v>
                      </c:pt>
                      <c:pt idx="1">
                        <c:v>3.3E-3</c:v>
                      </c:pt>
                      <c:pt idx="2">
                        <c:v>2.0999999999999999E-3</c:v>
                      </c:pt>
                      <c:pt idx="3">
                        <c:v>8.9999999999999998E-4</c:v>
                      </c:pt>
                      <c:pt idx="4">
                        <c:v>4.4000000000000003E-3</c:v>
                      </c:pt>
                      <c:pt idx="5">
                        <c:v>1.6999999999999999E-3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6DBA-4DE9-9980-CB1C1BD1DCD6}"/>
                  </c:ext>
                </c:extLst>
              </c15:ser>
            </c15:filteredLineSeries>
          </c:ext>
        </c:extLst>
      </c:lineChart>
      <c:catAx>
        <c:axId val="1954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796768"/>
        <c:crosses val="autoZero"/>
        <c:auto val="1"/>
        <c:lblAlgn val="ctr"/>
        <c:lblOffset val="100"/>
        <c:noMultiLvlLbl val="0"/>
      </c:catAx>
      <c:valAx>
        <c:axId val="17507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Hợp đồng khác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Sheet1!$H$2:$H$7</c:f>
              <c:numCache>
                <c:formatCode>0.00%</c:formatCode>
                <c:ptCount val="6"/>
                <c:pt idx="0">
                  <c:v>6.1999999999999998E-3</c:v>
                </c:pt>
                <c:pt idx="1">
                  <c:v>3.3E-3</c:v>
                </c:pt>
                <c:pt idx="2">
                  <c:v>2.0999999999999999E-3</c:v>
                </c:pt>
                <c:pt idx="3">
                  <c:v>8.9999999999999998E-4</c:v>
                </c:pt>
                <c:pt idx="4">
                  <c:v>4.4000000000000003E-3</c:v>
                </c:pt>
                <c:pt idx="5">
                  <c:v>1.6999999999999999E-3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B9-4A9D-8C75-8685B538A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422672"/>
        <c:axId val="1750796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Biên chế hành chính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0.27</c:v>
                      </c:pt>
                      <c:pt idx="1">
                        <c:v>0.19409999999999999</c:v>
                      </c:pt>
                      <c:pt idx="2">
                        <c:v>0.159</c:v>
                      </c:pt>
                      <c:pt idx="3">
                        <c:v>6.8400000000000002E-2</c:v>
                      </c:pt>
                      <c:pt idx="4">
                        <c:v>0.13020000000000001</c:v>
                      </c:pt>
                      <c:pt idx="5">
                        <c:v>0.125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FB9-4A9D-8C75-8685B538AAA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Kiêm nhiệm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4.4900000000000002E-2</c:v>
                      </c:pt>
                      <c:pt idx="1">
                        <c:v>3.2599999999999997E-2</c:v>
                      </c:pt>
                      <c:pt idx="2">
                        <c:v>2.7099999999999999E-2</c:v>
                      </c:pt>
                      <c:pt idx="3">
                        <c:v>1.2800000000000001E-2</c:v>
                      </c:pt>
                      <c:pt idx="4">
                        <c:v>3.3599999999999998E-2</c:v>
                      </c:pt>
                      <c:pt idx="5">
                        <c:v>2.7199999999999998E-2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FB9-4A9D-8C75-8685B538AAA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Hợp đồng (NĐ 68)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Sheet1!$F$2:$F$7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1.2500000000000001E-2</c:v>
                      </c:pt>
                      <c:pt idx="1">
                        <c:v>6.7000000000000002E-3</c:v>
                      </c:pt>
                      <c:pt idx="2">
                        <c:v>5.3E-3</c:v>
                      </c:pt>
                      <c:pt idx="3">
                        <c:v>2E-3</c:v>
                      </c:pt>
                      <c:pt idx="4">
                        <c:v>3.5999999999999999E-3</c:v>
                      </c:pt>
                      <c:pt idx="5">
                        <c:v>4.5999999999999999E-3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FB9-4A9D-8C75-8685B538AAA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Column4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Sheet1!$I$2:$I$7</c:f>
              <c:numCache>
                <c:formatCode>0.00%</c:formatCode>
                <c:ptCount val="6"/>
                <c:pt idx="0">
                  <c:v>6.1999999999999998E-3</c:v>
                </c:pt>
                <c:pt idx="1">
                  <c:v>3.3E-3</c:v>
                </c:pt>
                <c:pt idx="2">
                  <c:v>2.0999999999999999E-3</c:v>
                </c:pt>
                <c:pt idx="3">
                  <c:v>8.9999999999999998E-4</c:v>
                </c:pt>
                <c:pt idx="4">
                  <c:v>4.4000000000000003E-3</c:v>
                </c:pt>
                <c:pt idx="5">
                  <c:v>1.6999999999999999E-3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FB9-4A9D-8C75-8685B538A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22672"/>
        <c:axId val="17507967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Column5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0.27</c:v>
                      </c:pt>
                      <c:pt idx="1">
                        <c:v>0.19409999999999999</c:v>
                      </c:pt>
                      <c:pt idx="2">
                        <c:v>0.159</c:v>
                      </c:pt>
                      <c:pt idx="3">
                        <c:v>6.8400000000000002E-2</c:v>
                      </c:pt>
                      <c:pt idx="4">
                        <c:v>0.13020000000000001</c:v>
                      </c:pt>
                      <c:pt idx="5">
                        <c:v>0.125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9FB9-4A9D-8C75-8685B538AAA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4.4900000000000002E-2</c:v>
                      </c:pt>
                      <c:pt idx="1">
                        <c:v>3.2599999999999997E-2</c:v>
                      </c:pt>
                      <c:pt idx="2">
                        <c:v>2.7099999999999999E-2</c:v>
                      </c:pt>
                      <c:pt idx="3">
                        <c:v>1.2800000000000001E-2</c:v>
                      </c:pt>
                      <c:pt idx="4">
                        <c:v>3.3599999999999998E-2</c:v>
                      </c:pt>
                      <c:pt idx="5">
                        <c:v>2.7199999999999998E-2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9FB9-4A9D-8C75-8685B538AAA1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Đồng bằng sông Hồng</c:v>
                      </c:pt>
                      <c:pt idx="1">
                        <c:v>Bắc Trung Bộ và Duyên hải miền Trung</c:v>
                      </c:pt>
                      <c:pt idx="2">
                        <c:v>Trung du và miền núi phía Bắc</c:v>
                      </c:pt>
                      <c:pt idx="3">
                        <c:v>Tây Nguyên</c:v>
                      </c:pt>
                      <c:pt idx="4">
                        <c:v>Đông Nam Bộ</c:v>
                      </c:pt>
                      <c:pt idx="5">
                        <c:v>Đồng bằng sông Cửu Long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Sheet1!$G$2:$G$7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1.2500000000000001E-2</c:v>
                      </c:pt>
                      <c:pt idx="1">
                        <c:v>6.7000000000000002E-3</c:v>
                      </c:pt>
                      <c:pt idx="2">
                        <c:v>5.3E-3</c:v>
                      </c:pt>
                      <c:pt idx="3">
                        <c:v>2E-3</c:v>
                      </c:pt>
                      <c:pt idx="4">
                        <c:v>3.5999999999999999E-3</c:v>
                      </c:pt>
                      <c:pt idx="5">
                        <c:v>4.5999999999999999E-3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FB9-4A9D-8C75-8685B538AAA1}"/>
                  </c:ext>
                </c:extLst>
              </c15:ser>
            </c15:filteredLineSeries>
          </c:ext>
        </c:extLst>
      </c:lineChart>
      <c:catAx>
        <c:axId val="1954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796768"/>
        <c:crosses val="autoZero"/>
        <c:auto val="1"/>
        <c:lblAlgn val="ctr"/>
        <c:lblOffset val="100"/>
        <c:noMultiLvlLbl val="0"/>
      </c:catAx>
      <c:valAx>
        <c:axId val="175079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6043684017779"/>
          <c:y val="7.6585086427323215E-2"/>
          <c:w val="0.89688876123719297"/>
          <c:h val="0.87658316025495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Cơ quan thuộc hệ thống lập pháp</c:v>
                </c:pt>
                <c:pt idx="1">
                  <c:v>Cơ quan hành pháp</c:v>
                </c:pt>
                <c:pt idx="2">
                  <c:v>Cơ quan tư pháp</c:v>
                </c:pt>
                <c:pt idx="3">
                  <c:v>Cơ quan thuộc Đảng Cộng sản Việt Nam</c:v>
                </c:pt>
                <c:pt idx="4">
                  <c:v>Cơ sở thuộc tổ chức CT-XH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50</c:v>
                </c:pt>
                <c:pt idx="1">
                  <c:v>23422</c:v>
                </c:pt>
                <c:pt idx="2">
                  <c:v>1678</c:v>
                </c:pt>
                <c:pt idx="3">
                  <c:v>1000</c:v>
                </c:pt>
                <c:pt idx="4">
                  <c:v>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1-45CC-8394-68DA20258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799872"/>
        <c:axId val="34663808"/>
      </c:barChart>
      <c:valAx>
        <c:axId val="3466380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44799872"/>
        <c:crosses val="autoZero"/>
        <c:crossBetween val="between"/>
      </c:valAx>
      <c:catAx>
        <c:axId val="4479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400"/>
            </a:pPr>
            <a:endParaRPr lang="en-US"/>
          </a:p>
        </c:txPr>
        <c:crossAx val="346638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6043684017779"/>
          <c:y val="7.6585086427323215E-2"/>
          <c:w val="0.89688876123719297"/>
          <c:h val="0.87658316025495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Đồng bằng sông Hồng</c:v>
                </c:pt>
                <c:pt idx="1">
                  <c:v>Bắc Trung Bộ và Duyên hải miền Trung</c:v>
                </c:pt>
                <c:pt idx="2">
                  <c:v>Trung du và miền núi phía Bắc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6030</c:v>
                </c:pt>
                <c:pt idx="1">
                  <c:v>7037</c:v>
                </c:pt>
                <c:pt idx="2">
                  <c:v>6222</c:v>
                </c:pt>
                <c:pt idx="3">
                  <c:v>2606</c:v>
                </c:pt>
                <c:pt idx="4">
                  <c:v>2930</c:v>
                </c:pt>
                <c:pt idx="5">
                  <c:v>5374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0-4A44-BD46-0CBF51A15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13056"/>
        <c:axId val="34807168"/>
      </c:barChart>
      <c:valAx>
        <c:axId val="3480716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4813056"/>
        <c:crosses val="autoZero"/>
        <c:crossBetween val="between"/>
      </c:valAx>
      <c:catAx>
        <c:axId val="3481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400"/>
            </a:pPr>
            <a:endParaRPr lang="en-US"/>
          </a:p>
        </c:txPr>
        <c:crossAx val="34807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2"/>
            <a:ext cx="12192000" cy="6858004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2022-01-11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79" y="1242950"/>
            <a:ext cx="9251576" cy="2199497"/>
          </a:xfrm>
        </p:spPr>
        <p:txBody>
          <a:bodyPr/>
          <a:lstStyle/>
          <a:p>
            <a:pPr algn="ctr"/>
            <a:r>
              <a:rPr lang="cy-GB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KẾT QUẢ SƠ BỘ </a:t>
            </a:r>
            <a:br>
              <a:rPr lang="cy-GB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y-GB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 TRA CƠ SỞ HÀNH CHÍNH NĂM 2021</a:t>
            </a:r>
            <a:endParaRPr lang="en-US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5637" y="6434719"/>
            <a:ext cx="4301436" cy="423281"/>
          </a:xfrm>
        </p:spPr>
        <p:txBody>
          <a:bodyPr vert="horz" lIns="0" tIns="0" rIns="0" bIns="0" rtlCol="0">
            <a:normAutofit/>
          </a:bodyPr>
          <a:lstStyle/>
          <a:p>
            <a:pPr algn="r"/>
            <a:r>
              <a:rPr lang="en-US" sz="24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11/01/2022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26E6DE0-E25D-4C01-8A73-928B2EEC80FD}"/>
              </a:ext>
            </a:extLst>
          </p:cNvPr>
          <p:cNvSpPr txBox="1">
            <a:spLocks/>
          </p:cNvSpPr>
          <p:nvPr/>
        </p:nvSpPr>
        <p:spPr>
          <a:xfrm>
            <a:off x="2009845" y="3893580"/>
            <a:ext cx="6800710" cy="1668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C344C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BCĐ ĐTCSHC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ởng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4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5939" y="696956"/>
            <a:ext cx="100321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>
                <a:solidFill>
                  <a:srgbClr val="0C344C"/>
                </a:solidFill>
                <a:latin typeface="+mj-lt"/>
              </a:rPr>
              <a:t>Số </a:t>
            </a:r>
            <a:r>
              <a:rPr lang="vi-VN" sz="2800" b="1" dirty="0">
                <a:solidFill>
                  <a:srgbClr val="0C344C"/>
                </a:solidFill>
                <a:latin typeface="+mj-lt"/>
              </a:rPr>
              <a:t>lượng lao động phân theo vùng </a:t>
            </a:r>
            <a:r>
              <a:rPr lang="vi-VN" sz="2800" b="1">
                <a:solidFill>
                  <a:srgbClr val="0C344C"/>
                </a:solidFill>
                <a:latin typeface="+mj-lt"/>
              </a:rPr>
              <a:t>kinh tế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76348837"/>
              </p:ext>
            </p:extLst>
          </p:nvPr>
        </p:nvGraphicFramePr>
        <p:xfrm>
          <a:off x="939114" y="1752068"/>
          <a:ext cx="10453815" cy="427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337508-7B04-458A-AE7E-B65ED522C4E7}"/>
              </a:ext>
            </a:extLst>
          </p:cNvPr>
          <p:cNvSpPr txBox="1"/>
          <p:nvPr/>
        </p:nvSpPr>
        <p:spPr>
          <a:xfrm>
            <a:off x="1053544" y="5259081"/>
            <a:ext cx="138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Đồng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sông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Hồng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E7E39F-4F6A-4A05-A6E6-70279E26CE1F}"/>
              </a:ext>
            </a:extLst>
          </p:cNvPr>
          <p:cNvSpPr txBox="1"/>
          <p:nvPr/>
        </p:nvSpPr>
        <p:spPr>
          <a:xfrm>
            <a:off x="2445736" y="5259081"/>
            <a:ext cx="199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Bắc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Trung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Bộ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Duyên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hải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miền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Trung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309A79-26C5-43C4-AC62-9BF548D647AE}"/>
              </a:ext>
            </a:extLst>
          </p:cNvPr>
          <p:cNvSpPr txBox="1"/>
          <p:nvPr/>
        </p:nvSpPr>
        <p:spPr>
          <a:xfrm>
            <a:off x="4214482" y="5259080"/>
            <a:ext cx="18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Trung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du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miền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núi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phía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Bắc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60F971-55B5-498F-9F84-7C76CC079771}"/>
              </a:ext>
            </a:extLst>
          </p:cNvPr>
          <p:cNvSpPr txBox="1"/>
          <p:nvPr/>
        </p:nvSpPr>
        <p:spPr>
          <a:xfrm>
            <a:off x="5942038" y="5245945"/>
            <a:ext cx="182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Tây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Nguyên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D0A3CB-7D65-4B5B-A804-70013F5B33EE}"/>
              </a:ext>
            </a:extLst>
          </p:cNvPr>
          <p:cNvSpPr txBox="1"/>
          <p:nvPr/>
        </p:nvSpPr>
        <p:spPr>
          <a:xfrm>
            <a:off x="7628404" y="5259080"/>
            <a:ext cx="182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Đông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Bộ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C29934-2F6B-4C63-8C1A-FDF398CA7E74}"/>
              </a:ext>
            </a:extLst>
          </p:cNvPr>
          <p:cNvSpPr txBox="1"/>
          <p:nvPr/>
        </p:nvSpPr>
        <p:spPr>
          <a:xfrm>
            <a:off x="9280754" y="5216255"/>
            <a:ext cx="182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Đồng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sông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Cửu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Long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26692-A9E2-488B-B753-48EB752040D1}"/>
              </a:ext>
            </a:extLst>
          </p:cNvPr>
          <p:cNvSpPr txBox="1"/>
          <p:nvPr/>
        </p:nvSpPr>
        <p:spPr>
          <a:xfrm>
            <a:off x="9451358" y="1513920"/>
            <a:ext cx="2128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>
                <a:solidFill>
                  <a:srgbClr val="19627F"/>
                </a:solidFill>
              </a:rPr>
              <a:t>Đơn vị tính: nghìn người</a:t>
            </a:r>
            <a:endParaRPr lang="en-US" sz="1400" b="1" i="1" dirty="0">
              <a:solidFill>
                <a:srgbClr val="19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4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1014976" y="482596"/>
            <a:ext cx="1016561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Số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lượng lao động bình quân trên một cơ sở phân theo loại hình hoạt động và theo vùng 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kinh tế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64737B-B701-42FF-BEC7-1E64CB72C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35114"/>
              </p:ext>
            </p:extLst>
          </p:nvPr>
        </p:nvGraphicFramePr>
        <p:xfrm>
          <a:off x="760976" y="1676400"/>
          <a:ext cx="10884924" cy="482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729">
                  <a:extLst>
                    <a:ext uri="{9D8B030D-6E8A-4147-A177-3AD203B41FA5}">
                      <a16:colId xmlns:a16="http://schemas.microsoft.com/office/drawing/2014/main" val="448219768"/>
                    </a:ext>
                  </a:extLst>
                </a:gridCol>
                <a:gridCol w="3536895">
                  <a:extLst>
                    <a:ext uri="{9D8B030D-6E8A-4147-A177-3AD203B41FA5}">
                      <a16:colId xmlns:a16="http://schemas.microsoft.com/office/drawing/2014/main" val="315829446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05667062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28033712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6458317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1331057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013588197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289178641"/>
                    </a:ext>
                  </a:extLst>
                </a:gridCol>
              </a:tblGrid>
              <a:tr h="3643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tiêu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Tổng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số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Chia ra: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263743"/>
                  </a:ext>
                </a:extLst>
              </a:tr>
              <a:tr h="1286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hệ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thống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lập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pháp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hành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pháp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tư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pháp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Đảng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Cộng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sản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Tổ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chức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chính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trị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-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xã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hội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74198"/>
                  </a:ext>
                </a:extLst>
              </a:tr>
              <a:tr h="392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Tổng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số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53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652990"/>
                  </a:ext>
                </a:extLst>
              </a:tr>
              <a:tr h="52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Đồng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sông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Hồng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122292"/>
                  </a:ext>
                </a:extLst>
              </a:tr>
              <a:tr h="595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Bắc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Bộ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Duyên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hải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miền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Trung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983541"/>
                  </a:ext>
                </a:extLst>
              </a:tr>
              <a:tr h="47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Trung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du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và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miền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núi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phía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Bắc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9264394"/>
                  </a:ext>
                </a:extLst>
              </a:tr>
              <a:tr h="455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Tây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Nguyên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786242"/>
                  </a:ext>
                </a:extLst>
              </a:tr>
              <a:tr h="437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Đông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Nam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Bộ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707033"/>
                  </a:ext>
                </a:extLst>
              </a:tr>
              <a:tr h="29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Đồng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sông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Cửu</a:t>
                      </a:r>
                      <a:r>
                        <a:rPr lang="en-US" sz="1800" b="1" dirty="0">
                          <a:solidFill>
                            <a:srgbClr val="19627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Long</a:t>
                      </a:r>
                      <a:endParaRPr lang="en-US" sz="1800" b="1" dirty="0">
                        <a:solidFill>
                          <a:srgbClr val="19627F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2009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826692-A9E2-488B-B753-48EB752040D1}"/>
              </a:ext>
            </a:extLst>
          </p:cNvPr>
          <p:cNvSpPr txBox="1"/>
          <p:nvPr/>
        </p:nvSpPr>
        <p:spPr>
          <a:xfrm>
            <a:off x="9451357" y="1360031"/>
            <a:ext cx="2128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>
                <a:solidFill>
                  <a:srgbClr val="19627F"/>
                </a:solidFill>
              </a:rPr>
              <a:t>Đơn vị tính: người/cơ sở</a:t>
            </a:r>
            <a:endParaRPr lang="en-US" sz="1400" b="1" i="1" dirty="0">
              <a:solidFill>
                <a:srgbClr val="19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4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52225" y="657721"/>
            <a:ext cx="100321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0C344C"/>
                </a:solidFill>
                <a:latin typeface="+mj-lt"/>
              </a:rPr>
              <a:t>C</a:t>
            </a:r>
            <a:r>
              <a:rPr lang="vi-VN" sz="2800" b="1" dirty="0">
                <a:solidFill>
                  <a:srgbClr val="0C344C"/>
                </a:solidFill>
                <a:latin typeface="+mj-lt"/>
              </a:rPr>
              <a:t>ơ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cấu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lao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động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bình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quân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CSHC </a:t>
            </a:r>
            <a:r>
              <a:rPr lang="en-US" sz="2800" b="1" dirty="0" err="1">
                <a:solidFill>
                  <a:srgbClr val="0C344C"/>
                </a:solidFill>
                <a:latin typeface="+mj-lt"/>
              </a:rPr>
              <a:t>năm</a:t>
            </a:r>
            <a:r>
              <a:rPr lang="en-US" sz="2800" b="1" dirty="0">
                <a:solidFill>
                  <a:srgbClr val="0C344C"/>
                </a:solidFill>
                <a:latin typeface="+mj-lt"/>
              </a:rPr>
              <a:t> 2020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10D13A-D533-4236-AFF1-401D6B5BB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82854"/>
              </p:ext>
            </p:extLst>
          </p:nvPr>
        </p:nvGraphicFramePr>
        <p:xfrm>
          <a:off x="500960" y="1127843"/>
          <a:ext cx="5456222" cy="494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36913D-462A-4DE4-B87D-A3DC36046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215105"/>
              </p:ext>
            </p:extLst>
          </p:nvPr>
        </p:nvGraphicFramePr>
        <p:xfrm>
          <a:off x="6096000" y="1127843"/>
          <a:ext cx="5456222" cy="248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26ECE6C-5564-43C0-8DD1-BD4FE9744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508379"/>
              </p:ext>
            </p:extLst>
          </p:nvPr>
        </p:nvGraphicFramePr>
        <p:xfrm>
          <a:off x="6096000" y="3862972"/>
          <a:ext cx="5456222" cy="229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72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823666" y="602607"/>
            <a:ext cx="1070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ác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CSHC 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</a:rPr>
              <a:t>sử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dụng dịch vụ internet phục vụ cho hoạt động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vụ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8CC41A-0883-4559-8B6C-52B3B3C50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919592"/>
              </p:ext>
            </p:extLst>
          </p:nvPr>
        </p:nvGraphicFramePr>
        <p:xfrm>
          <a:off x="2343149" y="1371601"/>
          <a:ext cx="8343901" cy="206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826692-A9E2-488B-B753-48EB752040D1}"/>
              </a:ext>
            </a:extLst>
          </p:cNvPr>
          <p:cNvSpPr txBox="1"/>
          <p:nvPr/>
        </p:nvSpPr>
        <p:spPr>
          <a:xfrm rot="16200000">
            <a:off x="-1008705" y="3490551"/>
            <a:ext cx="309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19627F"/>
                </a:solidFill>
              </a:rPr>
              <a:t>C</a:t>
            </a:r>
            <a:r>
              <a:rPr lang="vi-VN" sz="1400" i="1" dirty="0">
                <a:solidFill>
                  <a:srgbClr val="19627F"/>
                </a:solidFill>
              </a:rPr>
              <a:t>ơ</a:t>
            </a:r>
            <a:r>
              <a:rPr lang="en-US" sz="1400" i="1" dirty="0">
                <a:solidFill>
                  <a:srgbClr val="19627F"/>
                </a:solidFill>
              </a:rPr>
              <a:t> </a:t>
            </a:r>
            <a:r>
              <a:rPr lang="en-US" sz="1400" i="1" dirty="0" err="1">
                <a:solidFill>
                  <a:srgbClr val="19627F"/>
                </a:solidFill>
              </a:rPr>
              <a:t>sở</a:t>
            </a:r>
            <a:endParaRPr lang="en-US" sz="1400" i="1" dirty="0">
              <a:solidFill>
                <a:srgbClr val="19627F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E1619A3-ACB1-40AB-8A0D-D23C0CFFE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362021"/>
              </p:ext>
            </p:extLst>
          </p:nvPr>
        </p:nvGraphicFramePr>
        <p:xfrm>
          <a:off x="2488589" y="3644439"/>
          <a:ext cx="9296277" cy="226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C80DBB7-A7A7-4160-9A11-ACC9AE53D913}"/>
              </a:ext>
            </a:extLst>
          </p:cNvPr>
          <p:cNvSpPr txBox="1"/>
          <p:nvPr/>
        </p:nvSpPr>
        <p:spPr>
          <a:xfrm>
            <a:off x="585558" y="4470186"/>
            <a:ext cx="160209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44C"/>
                </a:solidFill>
              </a:rPr>
              <a:t>Chia </a:t>
            </a:r>
            <a:r>
              <a:rPr lang="en-US" sz="1400" b="1" dirty="0" err="1">
                <a:solidFill>
                  <a:srgbClr val="0C344C"/>
                </a:solidFill>
              </a:rPr>
              <a:t>theo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rgbClr val="0C344C"/>
                </a:solidFill>
              </a:rPr>
              <a:t>Vùng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  <a:r>
              <a:rPr lang="en-US" sz="1400" b="1" dirty="0" err="1">
                <a:solidFill>
                  <a:srgbClr val="0C344C"/>
                </a:solidFill>
              </a:rPr>
              <a:t>kinh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  <a:r>
              <a:rPr lang="en-US" sz="1400" b="1" dirty="0" err="1">
                <a:solidFill>
                  <a:srgbClr val="0C344C"/>
                </a:solidFill>
              </a:rPr>
              <a:t>tế</a:t>
            </a:r>
            <a:endParaRPr lang="en-US" sz="1400" b="1" dirty="0">
              <a:solidFill>
                <a:srgbClr val="0C344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2BA81-748D-4F0B-99AA-E99DBF6FE12F}"/>
              </a:ext>
            </a:extLst>
          </p:cNvPr>
          <p:cNvSpPr txBox="1"/>
          <p:nvPr/>
        </p:nvSpPr>
        <p:spPr>
          <a:xfrm>
            <a:off x="661914" y="1951953"/>
            <a:ext cx="15257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44C"/>
                </a:solidFill>
              </a:rPr>
              <a:t>Chia </a:t>
            </a:r>
            <a:r>
              <a:rPr lang="en-US" sz="1400" b="1" dirty="0" err="1">
                <a:solidFill>
                  <a:srgbClr val="0C344C"/>
                </a:solidFill>
              </a:rPr>
              <a:t>theo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rgbClr val="0C344C"/>
                </a:solidFill>
              </a:rPr>
              <a:t>Loại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  <a:r>
              <a:rPr lang="en-US" sz="1400" b="1" dirty="0" err="1">
                <a:solidFill>
                  <a:srgbClr val="0C344C"/>
                </a:solidFill>
              </a:rPr>
              <a:t>hình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  <a:r>
              <a:rPr lang="en-US" sz="1400" b="1" dirty="0" err="1">
                <a:solidFill>
                  <a:srgbClr val="0C344C"/>
                </a:solidFill>
              </a:rPr>
              <a:t>tổ</a:t>
            </a:r>
            <a:r>
              <a:rPr lang="en-US" sz="1400" b="1" dirty="0">
                <a:solidFill>
                  <a:srgbClr val="0C344C"/>
                </a:solidFill>
              </a:rPr>
              <a:t> </a:t>
            </a:r>
            <a:r>
              <a:rPr lang="en-US" sz="1400" b="1" dirty="0" err="1">
                <a:solidFill>
                  <a:srgbClr val="0C344C"/>
                </a:solidFill>
              </a:rPr>
              <a:t>chức</a:t>
            </a:r>
            <a:endParaRPr lang="en-US" sz="1400" b="1" dirty="0">
              <a:solidFill>
                <a:srgbClr val="0C3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8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823666" y="602607"/>
            <a:ext cx="1070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ác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CSHC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có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Trang/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Cổng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điện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riêng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8CC41A-0883-4559-8B6C-52B3B3C50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83338"/>
              </p:ext>
            </p:extLst>
          </p:nvPr>
        </p:nvGraphicFramePr>
        <p:xfrm>
          <a:off x="190500" y="1295400"/>
          <a:ext cx="11334750" cy="477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826692-A9E2-488B-B753-48EB752040D1}"/>
              </a:ext>
            </a:extLst>
          </p:cNvPr>
          <p:cNvSpPr txBox="1"/>
          <p:nvPr/>
        </p:nvSpPr>
        <p:spPr>
          <a:xfrm>
            <a:off x="8643295" y="1331551"/>
            <a:ext cx="183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19627F"/>
                </a:solidFill>
              </a:rPr>
              <a:t>Đơn vị tính: c</a:t>
            </a:r>
            <a:r>
              <a:rPr lang="vi-VN" sz="1400" i="1">
                <a:solidFill>
                  <a:srgbClr val="19627F"/>
                </a:solidFill>
              </a:rPr>
              <a:t>ơ</a:t>
            </a:r>
            <a:r>
              <a:rPr lang="en-US" sz="1400" i="1">
                <a:solidFill>
                  <a:srgbClr val="19627F"/>
                </a:solidFill>
              </a:rPr>
              <a:t> </a:t>
            </a:r>
            <a:r>
              <a:rPr lang="en-US" sz="1400" i="1" dirty="0" err="1">
                <a:solidFill>
                  <a:srgbClr val="19627F"/>
                </a:solidFill>
              </a:rPr>
              <a:t>sở</a:t>
            </a:r>
            <a:endParaRPr lang="en-US" sz="1400" i="1" dirty="0">
              <a:solidFill>
                <a:srgbClr val="19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823666" y="602607"/>
            <a:ext cx="1070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Tỷ lệ c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ác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CSHC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có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Trang/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Cổng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điện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riêng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78CC41A-0883-4559-8B6C-52B3B3C50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110017"/>
              </p:ext>
            </p:extLst>
          </p:nvPr>
        </p:nvGraphicFramePr>
        <p:xfrm>
          <a:off x="694125" y="1371600"/>
          <a:ext cx="10987904" cy="461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541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5"/>
          <p:cNvSpPr txBox="1"/>
          <p:nvPr/>
        </p:nvSpPr>
        <p:spPr>
          <a:xfrm>
            <a:off x="604521" y="987078"/>
            <a:ext cx="1098295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ĐÁNH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 MỘT SỐ CHỈ TIÊU CƠ BẢN VỀ LAO ĐỘNG</a:t>
            </a:r>
            <a:endParaRPr lang="de-DE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86032" y="1737360"/>
            <a:ext cx="639692" cy="611510"/>
            <a:chOff x="4833938" y="3983038"/>
            <a:chExt cx="360363" cy="344488"/>
          </a:xfrm>
          <a:solidFill>
            <a:schemeClr val="bg1"/>
          </a:solidFill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833938" y="4179888"/>
              <a:ext cx="74613" cy="128588"/>
            </a:xfrm>
            <a:custGeom>
              <a:avLst/>
              <a:gdLst>
                <a:gd name="T0" fmla="*/ 18 w 20"/>
                <a:gd name="T1" fmla="*/ 0 h 34"/>
                <a:gd name="T2" fmla="*/ 2 w 20"/>
                <a:gd name="T3" fmla="*/ 0 h 34"/>
                <a:gd name="T4" fmla="*/ 0 w 20"/>
                <a:gd name="T5" fmla="*/ 2 h 34"/>
                <a:gd name="T6" fmla="*/ 0 w 20"/>
                <a:gd name="T7" fmla="*/ 32 h 34"/>
                <a:gd name="T8" fmla="*/ 2 w 20"/>
                <a:gd name="T9" fmla="*/ 34 h 34"/>
                <a:gd name="T10" fmla="*/ 18 w 20"/>
                <a:gd name="T11" fmla="*/ 34 h 34"/>
                <a:gd name="T12" fmla="*/ 20 w 20"/>
                <a:gd name="T13" fmla="*/ 32 h 34"/>
                <a:gd name="T14" fmla="*/ 20 w 20"/>
                <a:gd name="T15" fmla="*/ 2 h 34"/>
                <a:gd name="T16" fmla="*/ 18 w 20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20" y="33"/>
                    <a:pt x="20" y="3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916488" y="4194176"/>
              <a:ext cx="277813" cy="133350"/>
            </a:xfrm>
            <a:custGeom>
              <a:avLst/>
              <a:gdLst>
                <a:gd name="T0" fmla="*/ 73 w 74"/>
                <a:gd name="T1" fmla="*/ 13 h 35"/>
                <a:gd name="T2" fmla="*/ 59 w 74"/>
                <a:gd name="T3" fmla="*/ 8 h 35"/>
                <a:gd name="T4" fmla="*/ 47 w 74"/>
                <a:gd name="T5" fmla="*/ 12 h 35"/>
                <a:gd name="T6" fmla="*/ 47 w 74"/>
                <a:gd name="T7" fmla="*/ 14 h 35"/>
                <a:gd name="T8" fmla="*/ 45 w 74"/>
                <a:gd name="T9" fmla="*/ 21 h 35"/>
                <a:gd name="T10" fmla="*/ 38 w 74"/>
                <a:gd name="T11" fmla="*/ 24 h 35"/>
                <a:gd name="T12" fmla="*/ 18 w 74"/>
                <a:gd name="T13" fmla="*/ 24 h 35"/>
                <a:gd name="T14" fmla="*/ 16 w 74"/>
                <a:gd name="T15" fmla="*/ 22 h 35"/>
                <a:gd name="T16" fmla="*/ 18 w 74"/>
                <a:gd name="T17" fmla="*/ 20 h 35"/>
                <a:gd name="T18" fmla="*/ 38 w 74"/>
                <a:gd name="T19" fmla="*/ 20 h 35"/>
                <a:gd name="T20" fmla="*/ 42 w 74"/>
                <a:gd name="T21" fmla="*/ 18 h 35"/>
                <a:gd name="T22" fmla="*/ 43 w 74"/>
                <a:gd name="T23" fmla="*/ 14 h 35"/>
                <a:gd name="T24" fmla="*/ 38 w 74"/>
                <a:gd name="T25" fmla="*/ 8 h 35"/>
                <a:gd name="T26" fmla="*/ 27 w 74"/>
                <a:gd name="T27" fmla="*/ 8 h 35"/>
                <a:gd name="T28" fmla="*/ 26 w 74"/>
                <a:gd name="T29" fmla="*/ 8 h 35"/>
                <a:gd name="T30" fmla="*/ 25 w 74"/>
                <a:gd name="T31" fmla="*/ 7 h 35"/>
                <a:gd name="T32" fmla="*/ 8 w 74"/>
                <a:gd name="T33" fmla="*/ 0 h 35"/>
                <a:gd name="T34" fmla="*/ 2 w 74"/>
                <a:gd name="T35" fmla="*/ 0 h 35"/>
                <a:gd name="T36" fmla="*/ 0 w 74"/>
                <a:gd name="T37" fmla="*/ 2 h 35"/>
                <a:gd name="T38" fmla="*/ 0 w 74"/>
                <a:gd name="T39" fmla="*/ 24 h 35"/>
                <a:gd name="T40" fmla="*/ 1 w 74"/>
                <a:gd name="T41" fmla="*/ 26 h 35"/>
                <a:gd name="T42" fmla="*/ 16 w 74"/>
                <a:gd name="T43" fmla="*/ 31 h 35"/>
                <a:gd name="T44" fmla="*/ 32 w 74"/>
                <a:gd name="T45" fmla="*/ 35 h 35"/>
                <a:gd name="T46" fmla="*/ 49 w 74"/>
                <a:gd name="T47" fmla="*/ 29 h 35"/>
                <a:gd name="T48" fmla="*/ 73 w 74"/>
                <a:gd name="T49" fmla="*/ 16 h 35"/>
                <a:gd name="T50" fmla="*/ 74 w 74"/>
                <a:gd name="T51" fmla="*/ 14 h 35"/>
                <a:gd name="T52" fmla="*/ 73 w 74"/>
                <a:gd name="T5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35">
                  <a:moveTo>
                    <a:pt x="73" y="13"/>
                  </a:moveTo>
                  <a:cubicBezTo>
                    <a:pt x="69" y="8"/>
                    <a:pt x="65" y="7"/>
                    <a:pt x="59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7"/>
                    <a:pt x="47" y="19"/>
                    <a:pt x="45" y="21"/>
                  </a:cubicBezTo>
                  <a:cubicBezTo>
                    <a:pt x="43" y="23"/>
                    <a:pt x="41" y="24"/>
                    <a:pt x="3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0"/>
                    <a:pt x="41" y="19"/>
                    <a:pt x="42" y="18"/>
                  </a:cubicBezTo>
                  <a:cubicBezTo>
                    <a:pt x="43" y="17"/>
                    <a:pt x="43" y="16"/>
                    <a:pt x="43" y="14"/>
                  </a:cubicBezTo>
                  <a:cubicBezTo>
                    <a:pt x="43" y="12"/>
                    <a:pt x="42" y="8"/>
                    <a:pt x="3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3" y="6"/>
                    <a:pt x="17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2" y="30"/>
                    <a:pt x="16" y="31"/>
                  </a:cubicBezTo>
                  <a:cubicBezTo>
                    <a:pt x="24" y="34"/>
                    <a:pt x="28" y="35"/>
                    <a:pt x="32" y="35"/>
                  </a:cubicBezTo>
                  <a:cubicBezTo>
                    <a:pt x="37" y="35"/>
                    <a:pt x="41" y="33"/>
                    <a:pt x="49" y="29"/>
                  </a:cubicBezTo>
                  <a:cubicBezTo>
                    <a:pt x="54" y="26"/>
                    <a:pt x="62" y="21"/>
                    <a:pt x="73" y="16"/>
                  </a:cubicBezTo>
                  <a:cubicBezTo>
                    <a:pt x="73" y="15"/>
                    <a:pt x="74" y="15"/>
                    <a:pt x="74" y="14"/>
                  </a:cubicBezTo>
                  <a:cubicBezTo>
                    <a:pt x="74" y="14"/>
                    <a:pt x="74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037138" y="3983038"/>
              <a:ext cx="104775" cy="106363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4968875" y="4089401"/>
              <a:ext cx="104775" cy="104775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1" name="Rectangle: Rounded Corners 73"/>
          <p:cNvSpPr/>
          <p:nvPr/>
        </p:nvSpPr>
        <p:spPr>
          <a:xfrm rot="18900000">
            <a:off x="1109531" y="2548918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50"/>
          <p:cNvSpPr/>
          <p:nvPr/>
        </p:nvSpPr>
        <p:spPr>
          <a:xfrm rot="2700000">
            <a:off x="660625" y="2430674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73"/>
          <p:cNvSpPr/>
          <p:nvPr/>
        </p:nvSpPr>
        <p:spPr>
          <a:xfrm rot="18900000">
            <a:off x="1109530" y="4187737"/>
            <a:ext cx="453780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50"/>
          <p:cNvSpPr/>
          <p:nvPr/>
        </p:nvSpPr>
        <p:spPr>
          <a:xfrm rot="2700000">
            <a:off x="660625" y="4069493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25"/>
          <p:cNvSpPr txBox="1"/>
          <p:nvPr/>
        </p:nvSpPr>
        <p:spPr>
          <a:xfrm>
            <a:off x="1722452" y="2388322"/>
            <a:ext cx="3532645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 dirty="0">
                <a:solidFill>
                  <a:srgbClr val="1962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 lượng lao động nữ trong khối cơ quan hành chính </a:t>
            </a:r>
          </a:p>
        </p:txBody>
      </p:sp>
      <p:sp>
        <p:nvSpPr>
          <p:cNvPr id="78" name="TextBox 25"/>
          <p:cNvSpPr txBox="1"/>
          <p:nvPr/>
        </p:nvSpPr>
        <p:spPr>
          <a:xfrm>
            <a:off x="1707115" y="4030326"/>
            <a:ext cx="3696346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 dirty="0">
                <a:solidFill>
                  <a:srgbClr val="1962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Trình độ đào tạo của lực lượng lao động</a:t>
            </a:r>
          </a:p>
        </p:txBody>
      </p:sp>
      <p:sp>
        <p:nvSpPr>
          <p:cNvPr id="86" name="Rectangle: Rounded Corners 73"/>
          <p:cNvSpPr/>
          <p:nvPr/>
        </p:nvSpPr>
        <p:spPr>
          <a:xfrm rot="18900000">
            <a:off x="6568456" y="25373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50"/>
          <p:cNvSpPr/>
          <p:nvPr/>
        </p:nvSpPr>
        <p:spPr>
          <a:xfrm rot="2700000">
            <a:off x="6119550" y="2419096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: Rounded Corners 73"/>
          <p:cNvSpPr/>
          <p:nvPr/>
        </p:nvSpPr>
        <p:spPr>
          <a:xfrm rot="18900000">
            <a:off x="6568456" y="4176159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50"/>
          <p:cNvSpPr/>
          <p:nvPr/>
        </p:nvSpPr>
        <p:spPr>
          <a:xfrm rot="2700000">
            <a:off x="6119550" y="4057915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25"/>
          <p:cNvSpPr txBox="1"/>
          <p:nvPr/>
        </p:nvSpPr>
        <p:spPr>
          <a:xfrm>
            <a:off x="7134352" y="2376744"/>
            <a:ext cx="431358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 dirty="0">
                <a:solidFill>
                  <a:srgbClr val="1962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 lượng lao động trong các CSHC phân theo nhóm tuổi</a:t>
            </a:r>
          </a:p>
        </p:txBody>
      </p:sp>
      <p:sp>
        <p:nvSpPr>
          <p:cNvPr id="96" name="TextBox 25"/>
          <p:cNvSpPr txBox="1"/>
          <p:nvPr/>
        </p:nvSpPr>
        <p:spPr>
          <a:xfrm>
            <a:off x="7124896" y="4018748"/>
            <a:ext cx="481375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 dirty="0">
                <a:solidFill>
                  <a:srgbClr val="1962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Lao động trong các CSHC phân theo ngạch công chức và tương đương</a:t>
            </a:r>
            <a:endParaRPr lang="en-US" sz="2000" b="1" dirty="0">
              <a:solidFill>
                <a:srgbClr val="1962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316166" y="2616362"/>
            <a:ext cx="295732" cy="295733"/>
            <a:chOff x="5554663" y="2887663"/>
            <a:chExt cx="360362" cy="360363"/>
          </a:xfrm>
          <a:solidFill>
            <a:schemeClr val="bg1"/>
          </a:solidFill>
        </p:grpSpPr>
        <p:sp>
          <p:nvSpPr>
            <p:cNvPr id="98" name="Freeform 152"/>
            <p:cNvSpPr>
              <a:spLocks/>
            </p:cNvSpPr>
            <p:nvPr/>
          </p:nvSpPr>
          <p:spPr bwMode="auto">
            <a:xfrm>
              <a:off x="5784850" y="3052763"/>
              <a:ext cx="130175" cy="150813"/>
            </a:xfrm>
            <a:custGeom>
              <a:avLst/>
              <a:gdLst>
                <a:gd name="T0" fmla="*/ 35 w 35"/>
                <a:gd name="T1" fmla="*/ 37 h 40"/>
                <a:gd name="T2" fmla="*/ 24 w 35"/>
                <a:gd name="T3" fmla="*/ 22 h 40"/>
                <a:gd name="T4" fmla="*/ 29 w 35"/>
                <a:gd name="T5" fmla="*/ 12 h 40"/>
                <a:gd name="T6" fmla="*/ 17 w 35"/>
                <a:gd name="T7" fmla="*/ 0 h 40"/>
                <a:gd name="T8" fmla="*/ 5 w 35"/>
                <a:gd name="T9" fmla="*/ 12 h 40"/>
                <a:gd name="T10" fmla="*/ 10 w 35"/>
                <a:gd name="T11" fmla="*/ 22 h 40"/>
                <a:gd name="T12" fmla="*/ 0 w 35"/>
                <a:gd name="T13" fmla="*/ 32 h 40"/>
                <a:gd name="T14" fmla="*/ 7 w 35"/>
                <a:gd name="T15" fmla="*/ 40 h 40"/>
                <a:gd name="T16" fmla="*/ 33 w 35"/>
                <a:gd name="T17" fmla="*/ 40 h 40"/>
                <a:gd name="T18" fmla="*/ 33 w 35"/>
                <a:gd name="T19" fmla="*/ 40 h 40"/>
                <a:gd name="T20" fmla="*/ 35 w 35"/>
                <a:gd name="T21" fmla="*/ 38 h 40"/>
                <a:gd name="T22" fmla="*/ 35 w 35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53"/>
            <p:cNvSpPr>
              <a:spLocks/>
            </p:cNvSpPr>
            <p:nvPr/>
          </p:nvSpPr>
          <p:spPr bwMode="auto">
            <a:xfrm>
              <a:off x="5554663" y="3052763"/>
              <a:ext cx="131763" cy="150813"/>
            </a:xfrm>
            <a:custGeom>
              <a:avLst/>
              <a:gdLst>
                <a:gd name="T0" fmla="*/ 35 w 35"/>
                <a:gd name="T1" fmla="*/ 32 h 40"/>
                <a:gd name="T2" fmla="*/ 25 w 35"/>
                <a:gd name="T3" fmla="*/ 22 h 40"/>
                <a:gd name="T4" fmla="*/ 30 w 35"/>
                <a:gd name="T5" fmla="*/ 12 h 40"/>
                <a:gd name="T6" fmla="*/ 18 w 35"/>
                <a:gd name="T7" fmla="*/ 0 h 40"/>
                <a:gd name="T8" fmla="*/ 6 w 35"/>
                <a:gd name="T9" fmla="*/ 12 h 40"/>
                <a:gd name="T10" fmla="*/ 11 w 35"/>
                <a:gd name="T11" fmla="*/ 22 h 40"/>
                <a:gd name="T12" fmla="*/ 0 w 35"/>
                <a:gd name="T13" fmla="*/ 38 h 40"/>
                <a:gd name="T14" fmla="*/ 2 w 35"/>
                <a:gd name="T15" fmla="*/ 40 h 40"/>
                <a:gd name="T16" fmla="*/ 28 w 35"/>
                <a:gd name="T17" fmla="*/ 40 h 40"/>
                <a:gd name="T18" fmla="*/ 35 w 35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54"/>
            <p:cNvSpPr>
              <a:spLocks/>
            </p:cNvSpPr>
            <p:nvPr/>
          </p:nvSpPr>
          <p:spPr bwMode="auto">
            <a:xfrm>
              <a:off x="5667375" y="3098801"/>
              <a:ext cx="136525" cy="149225"/>
            </a:xfrm>
            <a:custGeom>
              <a:avLst/>
              <a:gdLst>
                <a:gd name="T0" fmla="*/ 36 w 36"/>
                <a:gd name="T1" fmla="*/ 37 h 40"/>
                <a:gd name="T2" fmla="*/ 25 w 36"/>
                <a:gd name="T3" fmla="*/ 22 h 40"/>
                <a:gd name="T4" fmla="*/ 30 w 36"/>
                <a:gd name="T5" fmla="*/ 12 h 40"/>
                <a:gd name="T6" fmla="*/ 18 w 36"/>
                <a:gd name="T7" fmla="*/ 0 h 40"/>
                <a:gd name="T8" fmla="*/ 6 w 36"/>
                <a:gd name="T9" fmla="*/ 12 h 40"/>
                <a:gd name="T10" fmla="*/ 11 w 36"/>
                <a:gd name="T11" fmla="*/ 22 h 40"/>
                <a:gd name="T12" fmla="*/ 0 w 36"/>
                <a:gd name="T13" fmla="*/ 38 h 40"/>
                <a:gd name="T14" fmla="*/ 2 w 36"/>
                <a:gd name="T15" fmla="*/ 40 h 40"/>
                <a:gd name="T16" fmla="*/ 34 w 36"/>
                <a:gd name="T17" fmla="*/ 40 h 40"/>
                <a:gd name="T18" fmla="*/ 34 w 36"/>
                <a:gd name="T19" fmla="*/ 40 h 40"/>
                <a:gd name="T20" fmla="*/ 36 w 36"/>
                <a:gd name="T21" fmla="*/ 38 h 40"/>
                <a:gd name="T22" fmla="*/ 36 w 36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01" name="Freeform 155"/>
            <p:cNvSpPr>
              <a:spLocks noEditPoints="1"/>
            </p:cNvSpPr>
            <p:nvPr/>
          </p:nvSpPr>
          <p:spPr bwMode="auto">
            <a:xfrm>
              <a:off x="5630863" y="2887663"/>
              <a:ext cx="209550" cy="195263"/>
            </a:xfrm>
            <a:custGeom>
              <a:avLst/>
              <a:gdLst>
                <a:gd name="T0" fmla="*/ 50 w 56"/>
                <a:gd name="T1" fmla="*/ 0 h 52"/>
                <a:gd name="T2" fmla="*/ 6 w 56"/>
                <a:gd name="T3" fmla="*/ 0 h 52"/>
                <a:gd name="T4" fmla="*/ 0 w 56"/>
                <a:gd name="T5" fmla="*/ 6 h 52"/>
                <a:gd name="T6" fmla="*/ 0 w 56"/>
                <a:gd name="T7" fmla="*/ 34 h 52"/>
                <a:gd name="T8" fmla="*/ 6 w 56"/>
                <a:gd name="T9" fmla="*/ 40 h 52"/>
                <a:gd name="T10" fmla="*/ 9 w 56"/>
                <a:gd name="T11" fmla="*/ 40 h 52"/>
                <a:gd name="T12" fmla="*/ 21 w 56"/>
                <a:gd name="T13" fmla="*/ 51 h 52"/>
                <a:gd name="T14" fmla="*/ 22 w 56"/>
                <a:gd name="T15" fmla="*/ 52 h 52"/>
                <a:gd name="T16" fmla="*/ 23 w 56"/>
                <a:gd name="T17" fmla="*/ 52 h 52"/>
                <a:gd name="T18" fmla="*/ 24 w 56"/>
                <a:gd name="T19" fmla="*/ 50 h 52"/>
                <a:gd name="T20" fmla="*/ 24 w 56"/>
                <a:gd name="T21" fmla="*/ 40 h 52"/>
                <a:gd name="T22" fmla="*/ 50 w 56"/>
                <a:gd name="T23" fmla="*/ 40 h 52"/>
                <a:gd name="T24" fmla="*/ 56 w 56"/>
                <a:gd name="T25" fmla="*/ 34 h 52"/>
                <a:gd name="T26" fmla="*/ 56 w 56"/>
                <a:gd name="T27" fmla="*/ 6 h 52"/>
                <a:gd name="T28" fmla="*/ 50 w 56"/>
                <a:gd name="T29" fmla="*/ 0 h 52"/>
                <a:gd name="T30" fmla="*/ 42 w 56"/>
                <a:gd name="T31" fmla="*/ 28 h 52"/>
                <a:gd name="T32" fmla="*/ 14 w 56"/>
                <a:gd name="T33" fmla="*/ 28 h 52"/>
                <a:gd name="T34" fmla="*/ 12 w 56"/>
                <a:gd name="T35" fmla="*/ 26 h 52"/>
                <a:gd name="T36" fmla="*/ 14 w 56"/>
                <a:gd name="T37" fmla="*/ 24 h 52"/>
                <a:gd name="T38" fmla="*/ 42 w 56"/>
                <a:gd name="T39" fmla="*/ 24 h 52"/>
                <a:gd name="T40" fmla="*/ 44 w 56"/>
                <a:gd name="T41" fmla="*/ 26 h 52"/>
                <a:gd name="T42" fmla="*/ 42 w 56"/>
                <a:gd name="T43" fmla="*/ 28 h 52"/>
                <a:gd name="T44" fmla="*/ 42 w 56"/>
                <a:gd name="T45" fmla="*/ 20 h 52"/>
                <a:gd name="T46" fmla="*/ 14 w 56"/>
                <a:gd name="T47" fmla="*/ 20 h 52"/>
                <a:gd name="T48" fmla="*/ 12 w 56"/>
                <a:gd name="T49" fmla="*/ 18 h 52"/>
                <a:gd name="T50" fmla="*/ 14 w 56"/>
                <a:gd name="T51" fmla="*/ 16 h 52"/>
                <a:gd name="T52" fmla="*/ 42 w 56"/>
                <a:gd name="T53" fmla="*/ 16 h 52"/>
                <a:gd name="T54" fmla="*/ 44 w 56"/>
                <a:gd name="T55" fmla="*/ 18 h 52"/>
                <a:gd name="T56" fmla="*/ 42 w 56"/>
                <a:gd name="T57" fmla="*/ 20 h 52"/>
                <a:gd name="T58" fmla="*/ 42 w 56"/>
                <a:gd name="T59" fmla="*/ 12 h 52"/>
                <a:gd name="T60" fmla="*/ 14 w 56"/>
                <a:gd name="T61" fmla="*/ 12 h 52"/>
                <a:gd name="T62" fmla="*/ 12 w 56"/>
                <a:gd name="T63" fmla="*/ 10 h 52"/>
                <a:gd name="T64" fmla="*/ 14 w 56"/>
                <a:gd name="T65" fmla="*/ 8 h 52"/>
                <a:gd name="T66" fmla="*/ 42 w 56"/>
                <a:gd name="T67" fmla="*/ 8 h 52"/>
                <a:gd name="T68" fmla="*/ 44 w 56"/>
                <a:gd name="T69" fmla="*/ 10 h 52"/>
                <a:gd name="T70" fmla="*/ 42 w 56"/>
                <a:gd name="T7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2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28542" y="4255182"/>
            <a:ext cx="272283" cy="295733"/>
            <a:chOff x="3421063" y="2887663"/>
            <a:chExt cx="331788" cy="360363"/>
          </a:xfrm>
          <a:solidFill>
            <a:schemeClr val="bg1"/>
          </a:solidFill>
        </p:grpSpPr>
        <p:sp>
          <p:nvSpPr>
            <p:cNvPr id="108" name="Freeform 211"/>
            <p:cNvSpPr>
              <a:spLocks noEditPoints="1"/>
            </p:cNvSpPr>
            <p:nvPr/>
          </p:nvSpPr>
          <p:spPr bwMode="auto">
            <a:xfrm>
              <a:off x="3586163" y="3082926"/>
              <a:ext cx="166688" cy="165100"/>
            </a:xfrm>
            <a:custGeom>
              <a:avLst/>
              <a:gdLst>
                <a:gd name="T0" fmla="*/ 43 w 44"/>
                <a:gd name="T1" fmla="*/ 40 h 44"/>
                <a:gd name="T2" fmla="*/ 31 w 44"/>
                <a:gd name="T3" fmla="*/ 28 h 44"/>
                <a:gd name="T4" fmla="*/ 34 w 44"/>
                <a:gd name="T5" fmla="*/ 17 h 44"/>
                <a:gd name="T6" fmla="*/ 17 w 44"/>
                <a:gd name="T7" fmla="*/ 0 h 44"/>
                <a:gd name="T8" fmla="*/ 0 w 44"/>
                <a:gd name="T9" fmla="*/ 17 h 44"/>
                <a:gd name="T10" fmla="*/ 17 w 44"/>
                <a:gd name="T11" fmla="*/ 34 h 44"/>
                <a:gd name="T12" fmla="*/ 28 w 44"/>
                <a:gd name="T13" fmla="*/ 30 h 44"/>
                <a:gd name="T14" fmla="*/ 41 w 44"/>
                <a:gd name="T15" fmla="*/ 43 h 44"/>
                <a:gd name="T16" fmla="*/ 42 w 44"/>
                <a:gd name="T17" fmla="*/ 44 h 44"/>
                <a:gd name="T18" fmla="*/ 43 w 44"/>
                <a:gd name="T19" fmla="*/ 43 h 44"/>
                <a:gd name="T20" fmla="*/ 43 w 44"/>
                <a:gd name="T21" fmla="*/ 40 h 44"/>
                <a:gd name="T22" fmla="*/ 4 w 44"/>
                <a:gd name="T23" fmla="*/ 17 h 44"/>
                <a:gd name="T24" fmla="*/ 17 w 44"/>
                <a:gd name="T25" fmla="*/ 4 h 44"/>
                <a:gd name="T26" fmla="*/ 30 w 44"/>
                <a:gd name="T27" fmla="*/ 17 h 44"/>
                <a:gd name="T28" fmla="*/ 17 w 44"/>
                <a:gd name="T29" fmla="*/ 30 h 44"/>
                <a:gd name="T30" fmla="*/ 4 w 44"/>
                <a:gd name="T3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43" y="40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3" y="25"/>
                    <a:pt x="34" y="21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1" y="34"/>
                    <a:pt x="25" y="33"/>
                    <a:pt x="28" y="30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4"/>
                    <a:pt x="42" y="44"/>
                  </a:cubicBezTo>
                  <a:cubicBezTo>
                    <a:pt x="43" y="44"/>
                    <a:pt x="43" y="44"/>
                    <a:pt x="43" y="43"/>
                  </a:cubicBezTo>
                  <a:cubicBezTo>
                    <a:pt x="44" y="42"/>
                    <a:pt x="44" y="41"/>
                    <a:pt x="43" y="40"/>
                  </a:cubicBezTo>
                  <a:close/>
                  <a:moveTo>
                    <a:pt x="4" y="17"/>
                  </a:moveTo>
                  <a:cubicBezTo>
                    <a:pt x="4" y="10"/>
                    <a:pt x="10" y="4"/>
                    <a:pt x="17" y="4"/>
                  </a:cubicBezTo>
                  <a:cubicBezTo>
                    <a:pt x="25" y="4"/>
                    <a:pt x="30" y="10"/>
                    <a:pt x="30" y="17"/>
                  </a:cubicBezTo>
                  <a:cubicBezTo>
                    <a:pt x="30" y="24"/>
                    <a:pt x="25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212"/>
            <p:cNvSpPr>
              <a:spLocks/>
            </p:cNvSpPr>
            <p:nvPr/>
          </p:nvSpPr>
          <p:spPr bwMode="auto">
            <a:xfrm>
              <a:off x="3451225" y="2917826"/>
              <a:ext cx="255588" cy="14288"/>
            </a:xfrm>
            <a:custGeom>
              <a:avLst/>
              <a:gdLst>
                <a:gd name="T0" fmla="*/ 2 w 68"/>
                <a:gd name="T1" fmla="*/ 0 h 4"/>
                <a:gd name="T2" fmla="*/ 0 w 68"/>
                <a:gd name="T3" fmla="*/ 2 h 4"/>
                <a:gd name="T4" fmla="*/ 2 w 68"/>
                <a:gd name="T5" fmla="*/ 4 h 4"/>
                <a:gd name="T6" fmla="*/ 66 w 68"/>
                <a:gd name="T7" fmla="*/ 4 h 4"/>
                <a:gd name="T8" fmla="*/ 68 w 68"/>
                <a:gd name="T9" fmla="*/ 2 h 4"/>
                <a:gd name="T10" fmla="*/ 66 w 68"/>
                <a:gd name="T11" fmla="*/ 0 h 4"/>
                <a:gd name="T12" fmla="*/ 2 w 6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213"/>
            <p:cNvSpPr>
              <a:spLocks/>
            </p:cNvSpPr>
            <p:nvPr/>
          </p:nvSpPr>
          <p:spPr bwMode="auto">
            <a:xfrm>
              <a:off x="3722688" y="3184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14"/>
            <p:cNvSpPr>
              <a:spLocks/>
            </p:cNvSpPr>
            <p:nvPr/>
          </p:nvSpPr>
          <p:spPr bwMode="auto">
            <a:xfrm>
              <a:off x="3421063" y="2887663"/>
              <a:ext cx="301625" cy="360363"/>
            </a:xfrm>
            <a:custGeom>
              <a:avLst/>
              <a:gdLst>
                <a:gd name="T0" fmla="*/ 71 w 80"/>
                <a:gd name="T1" fmla="*/ 88 h 96"/>
                <a:gd name="T2" fmla="*/ 61 w 80"/>
                <a:gd name="T3" fmla="*/ 90 h 96"/>
                <a:gd name="T4" fmla="*/ 40 w 80"/>
                <a:gd name="T5" fmla="*/ 69 h 96"/>
                <a:gd name="T6" fmla="*/ 61 w 80"/>
                <a:gd name="T7" fmla="*/ 48 h 96"/>
                <a:gd name="T8" fmla="*/ 80 w 80"/>
                <a:gd name="T9" fmla="*/ 59 h 96"/>
                <a:gd name="T10" fmla="*/ 80 w 80"/>
                <a:gd name="T11" fmla="*/ 18 h 96"/>
                <a:gd name="T12" fmla="*/ 78 w 80"/>
                <a:gd name="T13" fmla="*/ 16 h 96"/>
                <a:gd name="T14" fmla="*/ 10 w 80"/>
                <a:gd name="T15" fmla="*/ 16 h 96"/>
                <a:gd name="T16" fmla="*/ 4 w 80"/>
                <a:gd name="T17" fmla="*/ 10 h 96"/>
                <a:gd name="T18" fmla="*/ 10 w 80"/>
                <a:gd name="T19" fmla="*/ 4 h 96"/>
                <a:gd name="T20" fmla="*/ 78 w 80"/>
                <a:gd name="T21" fmla="*/ 4 h 96"/>
                <a:gd name="T22" fmla="*/ 80 w 80"/>
                <a:gd name="T23" fmla="*/ 2 h 96"/>
                <a:gd name="T24" fmla="*/ 78 w 80"/>
                <a:gd name="T25" fmla="*/ 0 h 96"/>
                <a:gd name="T26" fmla="*/ 10 w 80"/>
                <a:gd name="T27" fmla="*/ 0 h 96"/>
                <a:gd name="T28" fmla="*/ 0 w 80"/>
                <a:gd name="T29" fmla="*/ 10 h 96"/>
                <a:gd name="T30" fmla="*/ 0 w 80"/>
                <a:gd name="T31" fmla="*/ 86 h 96"/>
                <a:gd name="T32" fmla="*/ 10 w 80"/>
                <a:gd name="T33" fmla="*/ 96 h 96"/>
                <a:gd name="T34" fmla="*/ 78 w 80"/>
                <a:gd name="T35" fmla="*/ 96 h 96"/>
                <a:gd name="T36" fmla="*/ 79 w 80"/>
                <a:gd name="T37" fmla="*/ 96 h 96"/>
                <a:gd name="T38" fmla="*/ 71 w 8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96">
                  <a:moveTo>
                    <a:pt x="71" y="88"/>
                  </a:moveTo>
                  <a:cubicBezTo>
                    <a:pt x="68" y="89"/>
                    <a:pt x="65" y="90"/>
                    <a:pt x="61" y="90"/>
                  </a:cubicBezTo>
                  <a:cubicBezTo>
                    <a:pt x="50" y="90"/>
                    <a:pt x="40" y="81"/>
                    <a:pt x="40" y="69"/>
                  </a:cubicBezTo>
                  <a:cubicBezTo>
                    <a:pt x="40" y="57"/>
                    <a:pt x="50" y="48"/>
                    <a:pt x="61" y="48"/>
                  </a:cubicBezTo>
                  <a:cubicBezTo>
                    <a:pt x="69" y="48"/>
                    <a:pt x="76" y="53"/>
                    <a:pt x="80" y="59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7"/>
                    <a:pt x="79" y="16"/>
                    <a:pt x="7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4" y="96"/>
                    <a:pt x="1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9" y="96"/>
                    <a:pt x="79" y="96"/>
                  </a:cubicBezTo>
                  <a:lnTo>
                    <a:pt x="7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220CA9-A617-44C9-9880-B76F20A3C39A}"/>
              </a:ext>
            </a:extLst>
          </p:cNvPr>
          <p:cNvGrpSpPr/>
          <p:nvPr/>
        </p:nvGrpSpPr>
        <p:grpSpPr>
          <a:xfrm>
            <a:off x="847925" y="2598251"/>
            <a:ext cx="295732" cy="295733"/>
            <a:chOff x="5554663" y="2887663"/>
            <a:chExt cx="360362" cy="360363"/>
          </a:xfrm>
          <a:solidFill>
            <a:schemeClr val="bg1"/>
          </a:solidFill>
        </p:grpSpPr>
        <p:sp>
          <p:nvSpPr>
            <p:cNvPr id="51" name="Freeform 152">
              <a:extLst>
                <a:ext uri="{FF2B5EF4-FFF2-40B4-BE49-F238E27FC236}">
                  <a16:creationId xmlns:a16="http://schemas.microsoft.com/office/drawing/2014/main" id="{D89F5F6D-057C-4EEA-B535-307297E0B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3052763"/>
              <a:ext cx="130175" cy="150813"/>
            </a:xfrm>
            <a:custGeom>
              <a:avLst/>
              <a:gdLst>
                <a:gd name="T0" fmla="*/ 35 w 35"/>
                <a:gd name="T1" fmla="*/ 37 h 40"/>
                <a:gd name="T2" fmla="*/ 24 w 35"/>
                <a:gd name="T3" fmla="*/ 22 h 40"/>
                <a:gd name="T4" fmla="*/ 29 w 35"/>
                <a:gd name="T5" fmla="*/ 12 h 40"/>
                <a:gd name="T6" fmla="*/ 17 w 35"/>
                <a:gd name="T7" fmla="*/ 0 h 40"/>
                <a:gd name="T8" fmla="*/ 5 w 35"/>
                <a:gd name="T9" fmla="*/ 12 h 40"/>
                <a:gd name="T10" fmla="*/ 10 w 35"/>
                <a:gd name="T11" fmla="*/ 22 h 40"/>
                <a:gd name="T12" fmla="*/ 0 w 35"/>
                <a:gd name="T13" fmla="*/ 32 h 40"/>
                <a:gd name="T14" fmla="*/ 7 w 35"/>
                <a:gd name="T15" fmla="*/ 40 h 40"/>
                <a:gd name="T16" fmla="*/ 33 w 35"/>
                <a:gd name="T17" fmla="*/ 40 h 40"/>
                <a:gd name="T18" fmla="*/ 33 w 35"/>
                <a:gd name="T19" fmla="*/ 40 h 40"/>
                <a:gd name="T20" fmla="*/ 35 w 35"/>
                <a:gd name="T21" fmla="*/ 38 h 40"/>
                <a:gd name="T22" fmla="*/ 35 w 35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53">
              <a:extLst>
                <a:ext uri="{FF2B5EF4-FFF2-40B4-BE49-F238E27FC236}">
                  <a16:creationId xmlns:a16="http://schemas.microsoft.com/office/drawing/2014/main" id="{F69C46F6-FED7-4784-B94D-F2D9C31F1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052763"/>
              <a:ext cx="131763" cy="150813"/>
            </a:xfrm>
            <a:custGeom>
              <a:avLst/>
              <a:gdLst>
                <a:gd name="T0" fmla="*/ 35 w 35"/>
                <a:gd name="T1" fmla="*/ 32 h 40"/>
                <a:gd name="T2" fmla="*/ 25 w 35"/>
                <a:gd name="T3" fmla="*/ 22 h 40"/>
                <a:gd name="T4" fmla="*/ 30 w 35"/>
                <a:gd name="T5" fmla="*/ 12 h 40"/>
                <a:gd name="T6" fmla="*/ 18 w 35"/>
                <a:gd name="T7" fmla="*/ 0 h 40"/>
                <a:gd name="T8" fmla="*/ 6 w 35"/>
                <a:gd name="T9" fmla="*/ 12 h 40"/>
                <a:gd name="T10" fmla="*/ 11 w 35"/>
                <a:gd name="T11" fmla="*/ 22 h 40"/>
                <a:gd name="T12" fmla="*/ 0 w 35"/>
                <a:gd name="T13" fmla="*/ 38 h 40"/>
                <a:gd name="T14" fmla="*/ 2 w 35"/>
                <a:gd name="T15" fmla="*/ 40 h 40"/>
                <a:gd name="T16" fmla="*/ 28 w 35"/>
                <a:gd name="T17" fmla="*/ 40 h 40"/>
                <a:gd name="T18" fmla="*/ 35 w 35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:a16="http://schemas.microsoft.com/office/drawing/2014/main" id="{9113E937-AA8A-41F7-B345-EE650B03B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098801"/>
              <a:ext cx="136525" cy="149225"/>
            </a:xfrm>
            <a:custGeom>
              <a:avLst/>
              <a:gdLst>
                <a:gd name="T0" fmla="*/ 36 w 36"/>
                <a:gd name="T1" fmla="*/ 37 h 40"/>
                <a:gd name="T2" fmla="*/ 25 w 36"/>
                <a:gd name="T3" fmla="*/ 22 h 40"/>
                <a:gd name="T4" fmla="*/ 30 w 36"/>
                <a:gd name="T5" fmla="*/ 12 h 40"/>
                <a:gd name="T6" fmla="*/ 18 w 36"/>
                <a:gd name="T7" fmla="*/ 0 h 40"/>
                <a:gd name="T8" fmla="*/ 6 w 36"/>
                <a:gd name="T9" fmla="*/ 12 h 40"/>
                <a:gd name="T10" fmla="*/ 11 w 36"/>
                <a:gd name="T11" fmla="*/ 22 h 40"/>
                <a:gd name="T12" fmla="*/ 0 w 36"/>
                <a:gd name="T13" fmla="*/ 38 h 40"/>
                <a:gd name="T14" fmla="*/ 2 w 36"/>
                <a:gd name="T15" fmla="*/ 40 h 40"/>
                <a:gd name="T16" fmla="*/ 34 w 36"/>
                <a:gd name="T17" fmla="*/ 40 h 40"/>
                <a:gd name="T18" fmla="*/ 34 w 36"/>
                <a:gd name="T19" fmla="*/ 40 h 40"/>
                <a:gd name="T20" fmla="*/ 36 w 36"/>
                <a:gd name="T21" fmla="*/ 38 h 40"/>
                <a:gd name="T22" fmla="*/ 36 w 36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54" name="Freeform 155">
              <a:extLst>
                <a:ext uri="{FF2B5EF4-FFF2-40B4-BE49-F238E27FC236}">
                  <a16:creationId xmlns:a16="http://schemas.microsoft.com/office/drawing/2014/main" id="{68D95A7A-F56A-425E-ACFD-1F08432C4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863" y="2887663"/>
              <a:ext cx="209550" cy="195263"/>
            </a:xfrm>
            <a:custGeom>
              <a:avLst/>
              <a:gdLst>
                <a:gd name="T0" fmla="*/ 50 w 56"/>
                <a:gd name="T1" fmla="*/ 0 h 52"/>
                <a:gd name="T2" fmla="*/ 6 w 56"/>
                <a:gd name="T3" fmla="*/ 0 h 52"/>
                <a:gd name="T4" fmla="*/ 0 w 56"/>
                <a:gd name="T5" fmla="*/ 6 h 52"/>
                <a:gd name="T6" fmla="*/ 0 w 56"/>
                <a:gd name="T7" fmla="*/ 34 h 52"/>
                <a:gd name="T8" fmla="*/ 6 w 56"/>
                <a:gd name="T9" fmla="*/ 40 h 52"/>
                <a:gd name="T10" fmla="*/ 9 w 56"/>
                <a:gd name="T11" fmla="*/ 40 h 52"/>
                <a:gd name="T12" fmla="*/ 21 w 56"/>
                <a:gd name="T13" fmla="*/ 51 h 52"/>
                <a:gd name="T14" fmla="*/ 22 w 56"/>
                <a:gd name="T15" fmla="*/ 52 h 52"/>
                <a:gd name="T16" fmla="*/ 23 w 56"/>
                <a:gd name="T17" fmla="*/ 52 h 52"/>
                <a:gd name="T18" fmla="*/ 24 w 56"/>
                <a:gd name="T19" fmla="*/ 50 h 52"/>
                <a:gd name="T20" fmla="*/ 24 w 56"/>
                <a:gd name="T21" fmla="*/ 40 h 52"/>
                <a:gd name="T22" fmla="*/ 50 w 56"/>
                <a:gd name="T23" fmla="*/ 40 h 52"/>
                <a:gd name="T24" fmla="*/ 56 w 56"/>
                <a:gd name="T25" fmla="*/ 34 h 52"/>
                <a:gd name="T26" fmla="*/ 56 w 56"/>
                <a:gd name="T27" fmla="*/ 6 h 52"/>
                <a:gd name="T28" fmla="*/ 50 w 56"/>
                <a:gd name="T29" fmla="*/ 0 h 52"/>
                <a:gd name="T30" fmla="*/ 42 w 56"/>
                <a:gd name="T31" fmla="*/ 28 h 52"/>
                <a:gd name="T32" fmla="*/ 14 w 56"/>
                <a:gd name="T33" fmla="*/ 28 h 52"/>
                <a:gd name="T34" fmla="*/ 12 w 56"/>
                <a:gd name="T35" fmla="*/ 26 h 52"/>
                <a:gd name="T36" fmla="*/ 14 w 56"/>
                <a:gd name="T37" fmla="*/ 24 h 52"/>
                <a:gd name="T38" fmla="*/ 42 w 56"/>
                <a:gd name="T39" fmla="*/ 24 h 52"/>
                <a:gd name="T40" fmla="*/ 44 w 56"/>
                <a:gd name="T41" fmla="*/ 26 h 52"/>
                <a:gd name="T42" fmla="*/ 42 w 56"/>
                <a:gd name="T43" fmla="*/ 28 h 52"/>
                <a:gd name="T44" fmla="*/ 42 w 56"/>
                <a:gd name="T45" fmla="*/ 20 h 52"/>
                <a:gd name="T46" fmla="*/ 14 w 56"/>
                <a:gd name="T47" fmla="*/ 20 h 52"/>
                <a:gd name="T48" fmla="*/ 12 w 56"/>
                <a:gd name="T49" fmla="*/ 18 h 52"/>
                <a:gd name="T50" fmla="*/ 14 w 56"/>
                <a:gd name="T51" fmla="*/ 16 h 52"/>
                <a:gd name="T52" fmla="*/ 42 w 56"/>
                <a:gd name="T53" fmla="*/ 16 h 52"/>
                <a:gd name="T54" fmla="*/ 44 w 56"/>
                <a:gd name="T55" fmla="*/ 18 h 52"/>
                <a:gd name="T56" fmla="*/ 42 w 56"/>
                <a:gd name="T57" fmla="*/ 20 h 52"/>
                <a:gd name="T58" fmla="*/ 42 w 56"/>
                <a:gd name="T59" fmla="*/ 12 h 52"/>
                <a:gd name="T60" fmla="*/ 14 w 56"/>
                <a:gd name="T61" fmla="*/ 12 h 52"/>
                <a:gd name="T62" fmla="*/ 12 w 56"/>
                <a:gd name="T63" fmla="*/ 10 h 52"/>
                <a:gd name="T64" fmla="*/ 14 w 56"/>
                <a:gd name="T65" fmla="*/ 8 h 52"/>
                <a:gd name="T66" fmla="*/ 42 w 56"/>
                <a:gd name="T67" fmla="*/ 8 h 52"/>
                <a:gd name="T68" fmla="*/ 44 w 56"/>
                <a:gd name="T69" fmla="*/ 10 h 52"/>
                <a:gd name="T70" fmla="*/ 42 w 56"/>
                <a:gd name="T7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2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2F083B-A024-452D-8441-D1E05C6AA0B7}"/>
              </a:ext>
            </a:extLst>
          </p:cNvPr>
          <p:cNvGrpSpPr/>
          <p:nvPr/>
        </p:nvGrpSpPr>
        <p:grpSpPr>
          <a:xfrm>
            <a:off x="836331" y="4260976"/>
            <a:ext cx="295732" cy="295733"/>
            <a:chOff x="5554663" y="2887663"/>
            <a:chExt cx="360362" cy="360363"/>
          </a:xfrm>
          <a:solidFill>
            <a:schemeClr val="bg1"/>
          </a:solidFill>
        </p:grpSpPr>
        <p:sp>
          <p:nvSpPr>
            <p:cNvPr id="56" name="Freeform 152">
              <a:extLst>
                <a:ext uri="{FF2B5EF4-FFF2-40B4-BE49-F238E27FC236}">
                  <a16:creationId xmlns:a16="http://schemas.microsoft.com/office/drawing/2014/main" id="{61F2A305-325F-43AF-B4E5-6803C7DC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3052763"/>
              <a:ext cx="130175" cy="150813"/>
            </a:xfrm>
            <a:custGeom>
              <a:avLst/>
              <a:gdLst>
                <a:gd name="T0" fmla="*/ 35 w 35"/>
                <a:gd name="T1" fmla="*/ 37 h 40"/>
                <a:gd name="T2" fmla="*/ 24 w 35"/>
                <a:gd name="T3" fmla="*/ 22 h 40"/>
                <a:gd name="T4" fmla="*/ 29 w 35"/>
                <a:gd name="T5" fmla="*/ 12 h 40"/>
                <a:gd name="T6" fmla="*/ 17 w 35"/>
                <a:gd name="T7" fmla="*/ 0 h 40"/>
                <a:gd name="T8" fmla="*/ 5 w 35"/>
                <a:gd name="T9" fmla="*/ 12 h 40"/>
                <a:gd name="T10" fmla="*/ 10 w 35"/>
                <a:gd name="T11" fmla="*/ 22 h 40"/>
                <a:gd name="T12" fmla="*/ 0 w 35"/>
                <a:gd name="T13" fmla="*/ 32 h 40"/>
                <a:gd name="T14" fmla="*/ 7 w 35"/>
                <a:gd name="T15" fmla="*/ 40 h 40"/>
                <a:gd name="T16" fmla="*/ 33 w 35"/>
                <a:gd name="T17" fmla="*/ 40 h 40"/>
                <a:gd name="T18" fmla="*/ 33 w 35"/>
                <a:gd name="T19" fmla="*/ 40 h 40"/>
                <a:gd name="T20" fmla="*/ 35 w 35"/>
                <a:gd name="T21" fmla="*/ 38 h 40"/>
                <a:gd name="T22" fmla="*/ 35 w 35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53">
              <a:extLst>
                <a:ext uri="{FF2B5EF4-FFF2-40B4-BE49-F238E27FC236}">
                  <a16:creationId xmlns:a16="http://schemas.microsoft.com/office/drawing/2014/main" id="{DE24EEC8-AFEB-49D8-9862-FD761CE7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052763"/>
              <a:ext cx="131763" cy="150813"/>
            </a:xfrm>
            <a:custGeom>
              <a:avLst/>
              <a:gdLst>
                <a:gd name="T0" fmla="*/ 35 w 35"/>
                <a:gd name="T1" fmla="*/ 32 h 40"/>
                <a:gd name="T2" fmla="*/ 25 w 35"/>
                <a:gd name="T3" fmla="*/ 22 h 40"/>
                <a:gd name="T4" fmla="*/ 30 w 35"/>
                <a:gd name="T5" fmla="*/ 12 h 40"/>
                <a:gd name="T6" fmla="*/ 18 w 35"/>
                <a:gd name="T7" fmla="*/ 0 h 40"/>
                <a:gd name="T8" fmla="*/ 6 w 35"/>
                <a:gd name="T9" fmla="*/ 12 h 40"/>
                <a:gd name="T10" fmla="*/ 11 w 35"/>
                <a:gd name="T11" fmla="*/ 22 h 40"/>
                <a:gd name="T12" fmla="*/ 0 w 35"/>
                <a:gd name="T13" fmla="*/ 38 h 40"/>
                <a:gd name="T14" fmla="*/ 2 w 35"/>
                <a:gd name="T15" fmla="*/ 40 h 40"/>
                <a:gd name="T16" fmla="*/ 28 w 35"/>
                <a:gd name="T17" fmla="*/ 40 h 40"/>
                <a:gd name="T18" fmla="*/ 35 w 35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54">
              <a:extLst>
                <a:ext uri="{FF2B5EF4-FFF2-40B4-BE49-F238E27FC236}">
                  <a16:creationId xmlns:a16="http://schemas.microsoft.com/office/drawing/2014/main" id="{18803D38-7D3A-4BA7-B64D-6872C846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098801"/>
              <a:ext cx="136525" cy="149225"/>
            </a:xfrm>
            <a:custGeom>
              <a:avLst/>
              <a:gdLst>
                <a:gd name="T0" fmla="*/ 36 w 36"/>
                <a:gd name="T1" fmla="*/ 37 h 40"/>
                <a:gd name="T2" fmla="*/ 25 w 36"/>
                <a:gd name="T3" fmla="*/ 22 h 40"/>
                <a:gd name="T4" fmla="*/ 30 w 36"/>
                <a:gd name="T5" fmla="*/ 12 h 40"/>
                <a:gd name="T6" fmla="*/ 18 w 36"/>
                <a:gd name="T7" fmla="*/ 0 h 40"/>
                <a:gd name="T8" fmla="*/ 6 w 36"/>
                <a:gd name="T9" fmla="*/ 12 h 40"/>
                <a:gd name="T10" fmla="*/ 11 w 36"/>
                <a:gd name="T11" fmla="*/ 22 h 40"/>
                <a:gd name="T12" fmla="*/ 0 w 36"/>
                <a:gd name="T13" fmla="*/ 38 h 40"/>
                <a:gd name="T14" fmla="*/ 2 w 36"/>
                <a:gd name="T15" fmla="*/ 40 h 40"/>
                <a:gd name="T16" fmla="*/ 34 w 36"/>
                <a:gd name="T17" fmla="*/ 40 h 40"/>
                <a:gd name="T18" fmla="*/ 34 w 36"/>
                <a:gd name="T19" fmla="*/ 40 h 40"/>
                <a:gd name="T20" fmla="*/ 36 w 36"/>
                <a:gd name="T21" fmla="*/ 38 h 40"/>
                <a:gd name="T22" fmla="*/ 36 w 36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59" name="Freeform 155">
              <a:extLst>
                <a:ext uri="{FF2B5EF4-FFF2-40B4-BE49-F238E27FC236}">
                  <a16:creationId xmlns:a16="http://schemas.microsoft.com/office/drawing/2014/main" id="{72A5334E-0B8E-4105-9D64-C83F9A384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863" y="2887663"/>
              <a:ext cx="209550" cy="195263"/>
            </a:xfrm>
            <a:custGeom>
              <a:avLst/>
              <a:gdLst>
                <a:gd name="T0" fmla="*/ 50 w 56"/>
                <a:gd name="T1" fmla="*/ 0 h 52"/>
                <a:gd name="T2" fmla="*/ 6 w 56"/>
                <a:gd name="T3" fmla="*/ 0 h 52"/>
                <a:gd name="T4" fmla="*/ 0 w 56"/>
                <a:gd name="T5" fmla="*/ 6 h 52"/>
                <a:gd name="T6" fmla="*/ 0 w 56"/>
                <a:gd name="T7" fmla="*/ 34 h 52"/>
                <a:gd name="T8" fmla="*/ 6 w 56"/>
                <a:gd name="T9" fmla="*/ 40 h 52"/>
                <a:gd name="T10" fmla="*/ 9 w 56"/>
                <a:gd name="T11" fmla="*/ 40 h 52"/>
                <a:gd name="T12" fmla="*/ 21 w 56"/>
                <a:gd name="T13" fmla="*/ 51 h 52"/>
                <a:gd name="T14" fmla="*/ 22 w 56"/>
                <a:gd name="T15" fmla="*/ 52 h 52"/>
                <a:gd name="T16" fmla="*/ 23 w 56"/>
                <a:gd name="T17" fmla="*/ 52 h 52"/>
                <a:gd name="T18" fmla="*/ 24 w 56"/>
                <a:gd name="T19" fmla="*/ 50 h 52"/>
                <a:gd name="T20" fmla="*/ 24 w 56"/>
                <a:gd name="T21" fmla="*/ 40 h 52"/>
                <a:gd name="T22" fmla="*/ 50 w 56"/>
                <a:gd name="T23" fmla="*/ 40 h 52"/>
                <a:gd name="T24" fmla="*/ 56 w 56"/>
                <a:gd name="T25" fmla="*/ 34 h 52"/>
                <a:gd name="T26" fmla="*/ 56 w 56"/>
                <a:gd name="T27" fmla="*/ 6 h 52"/>
                <a:gd name="T28" fmla="*/ 50 w 56"/>
                <a:gd name="T29" fmla="*/ 0 h 52"/>
                <a:gd name="T30" fmla="*/ 42 w 56"/>
                <a:gd name="T31" fmla="*/ 28 h 52"/>
                <a:gd name="T32" fmla="*/ 14 w 56"/>
                <a:gd name="T33" fmla="*/ 28 h 52"/>
                <a:gd name="T34" fmla="*/ 12 w 56"/>
                <a:gd name="T35" fmla="*/ 26 h 52"/>
                <a:gd name="T36" fmla="*/ 14 w 56"/>
                <a:gd name="T37" fmla="*/ 24 h 52"/>
                <a:gd name="T38" fmla="*/ 42 w 56"/>
                <a:gd name="T39" fmla="*/ 24 h 52"/>
                <a:gd name="T40" fmla="*/ 44 w 56"/>
                <a:gd name="T41" fmla="*/ 26 h 52"/>
                <a:gd name="T42" fmla="*/ 42 w 56"/>
                <a:gd name="T43" fmla="*/ 28 h 52"/>
                <a:gd name="T44" fmla="*/ 42 w 56"/>
                <a:gd name="T45" fmla="*/ 20 h 52"/>
                <a:gd name="T46" fmla="*/ 14 w 56"/>
                <a:gd name="T47" fmla="*/ 20 h 52"/>
                <a:gd name="T48" fmla="*/ 12 w 56"/>
                <a:gd name="T49" fmla="*/ 18 h 52"/>
                <a:gd name="T50" fmla="*/ 14 w 56"/>
                <a:gd name="T51" fmla="*/ 16 h 52"/>
                <a:gd name="T52" fmla="*/ 42 w 56"/>
                <a:gd name="T53" fmla="*/ 16 h 52"/>
                <a:gd name="T54" fmla="*/ 44 w 56"/>
                <a:gd name="T55" fmla="*/ 18 h 52"/>
                <a:gd name="T56" fmla="*/ 42 w 56"/>
                <a:gd name="T57" fmla="*/ 20 h 52"/>
                <a:gd name="T58" fmla="*/ 42 w 56"/>
                <a:gd name="T59" fmla="*/ 12 h 52"/>
                <a:gd name="T60" fmla="*/ 14 w 56"/>
                <a:gd name="T61" fmla="*/ 12 h 52"/>
                <a:gd name="T62" fmla="*/ 12 w 56"/>
                <a:gd name="T63" fmla="*/ 10 h 52"/>
                <a:gd name="T64" fmla="*/ 14 w 56"/>
                <a:gd name="T65" fmla="*/ 8 h 52"/>
                <a:gd name="T66" fmla="*/ 42 w 56"/>
                <a:gd name="T67" fmla="*/ 8 h 52"/>
                <a:gd name="T68" fmla="*/ 44 w 56"/>
                <a:gd name="T69" fmla="*/ 10 h 52"/>
                <a:gd name="T70" fmla="*/ 42 w 56"/>
                <a:gd name="T7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2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0831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4652" y="665995"/>
            <a:ext cx="107085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 dirty="0">
                <a:solidFill>
                  <a:srgbClr val="0C344C"/>
                </a:solidFill>
                <a:latin typeface="+mj-lt"/>
              </a:rPr>
              <a:t>Số lượng lao động nữ trong khối cơ quan hành </a:t>
            </a:r>
            <a:r>
              <a:rPr lang="vi-VN" sz="2800" b="1">
                <a:solidFill>
                  <a:srgbClr val="0C344C"/>
                </a:solidFill>
                <a:latin typeface="+mj-lt"/>
              </a:rPr>
              <a:t>chính 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25E163A-327D-419A-8A56-E8D4EBE3D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082508"/>
              </p:ext>
            </p:extLst>
          </p:nvPr>
        </p:nvGraphicFramePr>
        <p:xfrm>
          <a:off x="749300" y="1219200"/>
          <a:ext cx="108839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32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6286" y="636548"/>
            <a:ext cx="1043781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lượng lao động trong các cơ sở hành chính phân theo nhóm tuổi được phân bổ hợp lý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5B396DE-8E69-4F06-B1CE-014096E45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889109"/>
              </p:ext>
            </p:extLst>
          </p:nvPr>
        </p:nvGraphicFramePr>
        <p:xfrm>
          <a:off x="1146084" y="1619347"/>
          <a:ext cx="9928316" cy="477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27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4652" y="665995"/>
            <a:ext cx="107085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 dirty="0">
                <a:solidFill>
                  <a:srgbClr val="0C344C"/>
                </a:solidFill>
                <a:latin typeface="+mj-lt"/>
              </a:rPr>
              <a:t>Trình độ đào tạo của lực lượng lao động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02FC94-6BFF-434A-9290-AFC8F57EF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013776"/>
              </p:ext>
            </p:extLst>
          </p:nvPr>
        </p:nvGraphicFramePr>
        <p:xfrm>
          <a:off x="792526" y="1280309"/>
          <a:ext cx="10840674" cy="501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21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911396"/>
            <a:ext cx="567531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y-GB" sz="3000" b="1" dirty="0">
                <a:solidFill>
                  <a:srgbClr val="0C34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Nội dung</a:t>
            </a:r>
            <a:endParaRPr lang="en-US" sz="3000" b="1" dirty="0">
              <a:solidFill>
                <a:srgbClr val="0C344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20816" y="1957819"/>
            <a:ext cx="1166638" cy="734542"/>
            <a:chOff x="920816" y="2053524"/>
            <a:chExt cx="1294484" cy="815037"/>
          </a:xfrm>
        </p:grpSpPr>
        <p:sp>
          <p:nvSpPr>
            <p:cNvPr id="13" name="Rectangle: Rounded Corners 12"/>
            <p:cNvSpPr/>
            <p:nvPr/>
          </p:nvSpPr>
          <p:spPr>
            <a:xfrm rot="18900000">
              <a:off x="920816" y="2233116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/>
            <p:cNvSpPr/>
            <p:nvPr/>
          </p:nvSpPr>
          <p:spPr>
            <a:xfrm rot="18900000">
              <a:off x="1759444" y="2233117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0816" y="3602769"/>
            <a:ext cx="1166638" cy="734542"/>
            <a:chOff x="920816" y="2053524"/>
            <a:chExt cx="1294484" cy="815037"/>
          </a:xfrm>
        </p:grpSpPr>
        <p:sp>
          <p:nvSpPr>
            <p:cNvPr id="17" name="Rectangle: Rounded Corners 16"/>
            <p:cNvSpPr/>
            <p:nvPr/>
          </p:nvSpPr>
          <p:spPr>
            <a:xfrm rot="18900000">
              <a:off x="920816" y="2233116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/>
            <p:cNvSpPr/>
            <p:nvPr/>
          </p:nvSpPr>
          <p:spPr>
            <a:xfrm rot="18900000">
              <a:off x="1759444" y="2233117"/>
              <a:ext cx="455856" cy="455857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BFBEBE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/>
            <p:cNvSpPr/>
            <p:nvPr/>
          </p:nvSpPr>
          <p:spPr>
            <a:xfrm rot="2700000">
              <a:off x="1160540" y="2053524"/>
              <a:ext cx="815037" cy="815038"/>
            </a:xfrm>
            <a:prstGeom prst="roundRect">
              <a:avLst>
                <a:gd name="adj" fmla="val 9141"/>
              </a:avLst>
            </a:pr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5"/>
          <p:cNvSpPr txBox="1"/>
          <p:nvPr/>
        </p:nvSpPr>
        <p:spPr>
          <a:xfrm>
            <a:off x="2258269" y="2141116"/>
            <a:ext cx="8907501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 </a:t>
            </a: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 CHUNG VỀ CÁC CƠ SỞ HÀNH CHÍNH VÀ LAO ĐỘNG</a:t>
            </a:r>
          </a:p>
          <a:p>
            <a:endParaRPr lang="de-DE" sz="2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258269" y="3702202"/>
            <a:ext cx="8271645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sz="2200"/>
              <a:t>ĐÁNH </a:t>
            </a:r>
            <a:r>
              <a:rPr lang="de-DE" sz="2200" dirty="0"/>
              <a:t>GIÁ MỘT SỐ CHỈ TIÊU CƠ BẢN VỀ LAO ĐỘNG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62346" y="3796129"/>
            <a:ext cx="256080" cy="307296"/>
            <a:chOff x="3421063" y="2524125"/>
            <a:chExt cx="301625" cy="361950"/>
          </a:xfrm>
          <a:solidFill>
            <a:schemeClr val="bg1"/>
          </a:solidFill>
        </p:grpSpPr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3421063" y="2584450"/>
              <a:ext cx="301625" cy="301625"/>
            </a:xfrm>
            <a:custGeom>
              <a:avLst/>
              <a:gdLst>
                <a:gd name="T0" fmla="*/ 70 w 80"/>
                <a:gd name="T1" fmla="*/ 13 h 80"/>
                <a:gd name="T2" fmla="*/ 74 w 80"/>
                <a:gd name="T3" fmla="*/ 9 h 80"/>
                <a:gd name="T4" fmla="*/ 75 w 80"/>
                <a:gd name="T5" fmla="*/ 9 h 80"/>
                <a:gd name="T6" fmla="*/ 76 w 80"/>
                <a:gd name="T7" fmla="*/ 10 h 80"/>
                <a:gd name="T8" fmla="*/ 77 w 80"/>
                <a:gd name="T9" fmla="*/ 9 h 80"/>
                <a:gd name="T10" fmla="*/ 77 w 80"/>
                <a:gd name="T11" fmla="*/ 7 h 80"/>
                <a:gd name="T12" fmla="*/ 73 w 80"/>
                <a:gd name="T13" fmla="*/ 3 h 80"/>
                <a:gd name="T14" fmla="*/ 71 w 80"/>
                <a:gd name="T15" fmla="*/ 3 h 80"/>
                <a:gd name="T16" fmla="*/ 71 w 80"/>
                <a:gd name="T17" fmla="*/ 5 h 80"/>
                <a:gd name="T18" fmla="*/ 71 w 80"/>
                <a:gd name="T19" fmla="*/ 6 h 80"/>
                <a:gd name="T20" fmla="*/ 67 w 80"/>
                <a:gd name="T21" fmla="*/ 10 h 80"/>
                <a:gd name="T22" fmla="*/ 40 w 80"/>
                <a:gd name="T23" fmla="*/ 0 h 80"/>
                <a:gd name="T24" fmla="*/ 0 w 80"/>
                <a:gd name="T25" fmla="*/ 40 h 80"/>
                <a:gd name="T26" fmla="*/ 40 w 80"/>
                <a:gd name="T27" fmla="*/ 80 h 80"/>
                <a:gd name="T28" fmla="*/ 80 w 80"/>
                <a:gd name="T29" fmla="*/ 40 h 80"/>
                <a:gd name="T30" fmla="*/ 70 w 80"/>
                <a:gd name="T31" fmla="*/ 13 h 80"/>
                <a:gd name="T32" fmla="*/ 41 w 80"/>
                <a:gd name="T33" fmla="*/ 41 h 80"/>
                <a:gd name="T34" fmla="*/ 40 w 80"/>
                <a:gd name="T35" fmla="*/ 42 h 80"/>
                <a:gd name="T36" fmla="*/ 39 w 80"/>
                <a:gd name="T37" fmla="*/ 41 h 80"/>
                <a:gd name="T38" fmla="*/ 21 w 80"/>
                <a:gd name="T39" fmla="*/ 23 h 80"/>
                <a:gd name="T40" fmla="*/ 21 w 80"/>
                <a:gd name="T41" fmla="*/ 21 h 80"/>
                <a:gd name="T42" fmla="*/ 23 w 80"/>
                <a:gd name="T43" fmla="*/ 21 h 80"/>
                <a:gd name="T44" fmla="*/ 41 w 80"/>
                <a:gd name="T45" fmla="*/ 39 h 80"/>
                <a:gd name="T46" fmla="*/ 41 w 80"/>
                <a:gd name="T47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70" y="13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10"/>
                    <a:pt x="75" y="10"/>
                    <a:pt x="76" y="10"/>
                  </a:cubicBezTo>
                  <a:cubicBezTo>
                    <a:pt x="77" y="10"/>
                    <a:pt x="77" y="10"/>
                    <a:pt x="77" y="9"/>
                  </a:cubicBezTo>
                  <a:cubicBezTo>
                    <a:pt x="78" y="9"/>
                    <a:pt x="78" y="7"/>
                    <a:pt x="77" y="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2"/>
                    <a:pt x="71" y="2"/>
                    <a:pt x="71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30"/>
                    <a:pt x="76" y="20"/>
                    <a:pt x="70" y="13"/>
                  </a:cubicBezTo>
                  <a:close/>
                  <a:moveTo>
                    <a:pt x="41" y="41"/>
                  </a:moveTo>
                  <a:cubicBezTo>
                    <a:pt x="41" y="42"/>
                    <a:pt x="41" y="42"/>
                    <a:pt x="40" y="42"/>
                  </a:cubicBezTo>
                  <a:cubicBezTo>
                    <a:pt x="39" y="42"/>
                    <a:pt x="39" y="42"/>
                    <a:pt x="39" y="4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1"/>
                    <a:pt x="21" y="21"/>
                  </a:cubicBezTo>
                  <a:cubicBezTo>
                    <a:pt x="21" y="20"/>
                    <a:pt x="23" y="20"/>
                    <a:pt x="23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41"/>
                    <a:pt x="4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3519488" y="2524125"/>
              <a:ext cx="104775" cy="52388"/>
            </a:xfrm>
            <a:custGeom>
              <a:avLst/>
              <a:gdLst>
                <a:gd name="T0" fmla="*/ 2 w 28"/>
                <a:gd name="T1" fmla="*/ 4 h 14"/>
                <a:gd name="T2" fmla="*/ 8 w 28"/>
                <a:gd name="T3" fmla="*/ 4 h 14"/>
                <a:gd name="T4" fmla="*/ 8 w 28"/>
                <a:gd name="T5" fmla="*/ 12 h 14"/>
                <a:gd name="T6" fmla="*/ 10 w 28"/>
                <a:gd name="T7" fmla="*/ 14 h 14"/>
                <a:gd name="T8" fmla="*/ 18 w 28"/>
                <a:gd name="T9" fmla="*/ 14 h 14"/>
                <a:gd name="T10" fmla="*/ 20 w 28"/>
                <a:gd name="T11" fmla="*/ 12 h 14"/>
                <a:gd name="T12" fmla="*/ 20 w 28"/>
                <a:gd name="T13" fmla="*/ 4 h 14"/>
                <a:gd name="T14" fmla="*/ 26 w 28"/>
                <a:gd name="T15" fmla="*/ 4 h 14"/>
                <a:gd name="T16" fmla="*/ 28 w 28"/>
                <a:gd name="T17" fmla="*/ 2 h 14"/>
                <a:gd name="T18" fmla="*/ 26 w 28"/>
                <a:gd name="T19" fmla="*/ 0 h 14"/>
                <a:gd name="T20" fmla="*/ 18 w 28"/>
                <a:gd name="T21" fmla="*/ 0 h 14"/>
                <a:gd name="T22" fmla="*/ 10 w 28"/>
                <a:gd name="T23" fmla="*/ 0 h 14"/>
                <a:gd name="T24" fmla="*/ 2 w 28"/>
                <a:gd name="T25" fmla="*/ 0 h 14"/>
                <a:gd name="T26" fmla="*/ 0 w 28"/>
                <a:gd name="T27" fmla="*/ 2 h 14"/>
                <a:gd name="T28" fmla="*/ 2 w 28"/>
                <a:gd name="T2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4">
                  <a:moveTo>
                    <a:pt x="2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3"/>
                    <a:pt x="20" y="1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45752" y="2153396"/>
            <a:ext cx="297502" cy="298812"/>
            <a:chOff x="8445501" y="1787525"/>
            <a:chExt cx="360363" cy="361950"/>
          </a:xfrm>
          <a:solidFill>
            <a:schemeClr val="bg1"/>
          </a:solidFill>
        </p:grpSpPr>
        <p:sp>
          <p:nvSpPr>
            <p:cNvPr id="30" name="Freeform 311"/>
            <p:cNvSpPr>
              <a:spLocks/>
            </p:cNvSpPr>
            <p:nvPr/>
          </p:nvSpPr>
          <p:spPr bwMode="auto">
            <a:xfrm>
              <a:off x="8489951" y="2089150"/>
              <a:ext cx="104775" cy="60325"/>
            </a:xfrm>
            <a:custGeom>
              <a:avLst/>
              <a:gdLst>
                <a:gd name="T0" fmla="*/ 26 w 28"/>
                <a:gd name="T1" fmla="*/ 0 h 16"/>
                <a:gd name="T2" fmla="*/ 24 w 28"/>
                <a:gd name="T3" fmla="*/ 0 h 16"/>
                <a:gd name="T4" fmla="*/ 4 w 28"/>
                <a:gd name="T5" fmla="*/ 0 h 16"/>
                <a:gd name="T6" fmla="*/ 2 w 28"/>
                <a:gd name="T7" fmla="*/ 0 h 16"/>
                <a:gd name="T8" fmla="*/ 0 w 28"/>
                <a:gd name="T9" fmla="*/ 2 h 16"/>
                <a:gd name="T10" fmla="*/ 0 w 28"/>
                <a:gd name="T11" fmla="*/ 14 h 16"/>
                <a:gd name="T12" fmla="*/ 2 w 28"/>
                <a:gd name="T13" fmla="*/ 16 h 16"/>
                <a:gd name="T14" fmla="*/ 26 w 28"/>
                <a:gd name="T15" fmla="*/ 16 h 16"/>
                <a:gd name="T16" fmla="*/ 28 w 28"/>
                <a:gd name="T17" fmla="*/ 14 h 16"/>
                <a:gd name="T18" fmla="*/ 28 w 28"/>
                <a:gd name="T19" fmla="*/ 2 h 16"/>
                <a:gd name="T20" fmla="*/ 26 w 2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1" name="Freeform 312"/>
            <p:cNvSpPr>
              <a:spLocks/>
            </p:cNvSpPr>
            <p:nvPr/>
          </p:nvSpPr>
          <p:spPr bwMode="auto">
            <a:xfrm>
              <a:off x="8445501" y="1882775"/>
              <a:ext cx="134938" cy="190500"/>
            </a:xfrm>
            <a:custGeom>
              <a:avLst/>
              <a:gdLst>
                <a:gd name="T0" fmla="*/ 15 w 36"/>
                <a:gd name="T1" fmla="*/ 51 h 51"/>
                <a:gd name="T2" fmla="*/ 36 w 36"/>
                <a:gd name="T3" fmla="*/ 51 h 51"/>
                <a:gd name="T4" fmla="*/ 36 w 36"/>
                <a:gd name="T5" fmla="*/ 39 h 51"/>
                <a:gd name="T6" fmla="*/ 36 w 36"/>
                <a:gd name="T7" fmla="*/ 38 h 51"/>
                <a:gd name="T8" fmla="*/ 30 w 36"/>
                <a:gd name="T9" fmla="*/ 22 h 51"/>
                <a:gd name="T10" fmla="*/ 22 w 36"/>
                <a:gd name="T11" fmla="*/ 19 h 51"/>
                <a:gd name="T12" fmla="*/ 19 w 36"/>
                <a:gd name="T13" fmla="*/ 27 h 51"/>
                <a:gd name="T14" fmla="*/ 20 w 36"/>
                <a:gd name="T15" fmla="*/ 33 h 51"/>
                <a:gd name="T16" fmla="*/ 14 w 36"/>
                <a:gd name="T17" fmla="*/ 26 h 51"/>
                <a:gd name="T18" fmla="*/ 7 w 36"/>
                <a:gd name="T19" fmla="*/ 2 h 51"/>
                <a:gd name="T20" fmla="*/ 1 w 36"/>
                <a:gd name="T21" fmla="*/ 1 h 51"/>
                <a:gd name="T22" fmla="*/ 0 w 36"/>
                <a:gd name="T23" fmla="*/ 3 h 51"/>
                <a:gd name="T24" fmla="*/ 0 w 36"/>
                <a:gd name="T25" fmla="*/ 35 h 51"/>
                <a:gd name="T26" fmla="*/ 1 w 36"/>
                <a:gd name="T27" fmla="*/ 37 h 51"/>
                <a:gd name="T28" fmla="*/ 15 w 36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15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2" y="26"/>
                    <a:pt x="30" y="22"/>
                  </a:cubicBezTo>
                  <a:cubicBezTo>
                    <a:pt x="28" y="19"/>
                    <a:pt x="24" y="18"/>
                    <a:pt x="22" y="19"/>
                  </a:cubicBezTo>
                  <a:cubicBezTo>
                    <a:pt x="20" y="20"/>
                    <a:pt x="18" y="23"/>
                    <a:pt x="19" y="2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13"/>
                    <a:pt x="12" y="5"/>
                    <a:pt x="7" y="2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7"/>
                  </a:cubicBezTo>
                  <a:cubicBezTo>
                    <a:pt x="4" y="39"/>
                    <a:pt x="12" y="48"/>
                    <a:pt x="1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2" name="Freeform 313"/>
            <p:cNvSpPr>
              <a:spLocks/>
            </p:cNvSpPr>
            <p:nvPr/>
          </p:nvSpPr>
          <p:spPr bwMode="auto">
            <a:xfrm>
              <a:off x="8655051" y="2089150"/>
              <a:ext cx="104775" cy="60325"/>
            </a:xfrm>
            <a:custGeom>
              <a:avLst/>
              <a:gdLst>
                <a:gd name="T0" fmla="*/ 26 w 28"/>
                <a:gd name="T1" fmla="*/ 0 h 16"/>
                <a:gd name="T2" fmla="*/ 24 w 28"/>
                <a:gd name="T3" fmla="*/ 0 h 16"/>
                <a:gd name="T4" fmla="*/ 4 w 28"/>
                <a:gd name="T5" fmla="*/ 0 h 16"/>
                <a:gd name="T6" fmla="*/ 2 w 28"/>
                <a:gd name="T7" fmla="*/ 0 h 16"/>
                <a:gd name="T8" fmla="*/ 0 w 28"/>
                <a:gd name="T9" fmla="*/ 2 h 16"/>
                <a:gd name="T10" fmla="*/ 0 w 28"/>
                <a:gd name="T11" fmla="*/ 14 h 16"/>
                <a:gd name="T12" fmla="*/ 2 w 28"/>
                <a:gd name="T13" fmla="*/ 16 h 16"/>
                <a:gd name="T14" fmla="*/ 26 w 28"/>
                <a:gd name="T15" fmla="*/ 16 h 16"/>
                <a:gd name="T16" fmla="*/ 28 w 28"/>
                <a:gd name="T17" fmla="*/ 14 h 16"/>
                <a:gd name="T18" fmla="*/ 28 w 28"/>
                <a:gd name="T19" fmla="*/ 2 h 16"/>
                <a:gd name="T20" fmla="*/ 26 w 2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3" name="Freeform 314"/>
            <p:cNvSpPr>
              <a:spLocks/>
            </p:cNvSpPr>
            <p:nvPr/>
          </p:nvSpPr>
          <p:spPr bwMode="auto">
            <a:xfrm>
              <a:off x="8670926" y="1882775"/>
              <a:ext cx="134938" cy="190500"/>
            </a:xfrm>
            <a:custGeom>
              <a:avLst/>
              <a:gdLst>
                <a:gd name="T0" fmla="*/ 35 w 36"/>
                <a:gd name="T1" fmla="*/ 1 h 51"/>
                <a:gd name="T2" fmla="*/ 29 w 36"/>
                <a:gd name="T3" fmla="*/ 2 h 51"/>
                <a:gd name="T4" fmla="*/ 22 w 36"/>
                <a:gd name="T5" fmla="*/ 26 h 51"/>
                <a:gd name="T6" fmla="*/ 16 w 36"/>
                <a:gd name="T7" fmla="*/ 33 h 51"/>
                <a:gd name="T8" fmla="*/ 17 w 36"/>
                <a:gd name="T9" fmla="*/ 27 h 51"/>
                <a:gd name="T10" fmla="*/ 14 w 36"/>
                <a:gd name="T11" fmla="*/ 19 h 51"/>
                <a:gd name="T12" fmla="*/ 6 w 36"/>
                <a:gd name="T13" fmla="*/ 22 h 51"/>
                <a:gd name="T14" fmla="*/ 0 w 36"/>
                <a:gd name="T15" fmla="*/ 38 h 51"/>
                <a:gd name="T16" fmla="*/ 0 w 36"/>
                <a:gd name="T17" fmla="*/ 39 h 51"/>
                <a:gd name="T18" fmla="*/ 0 w 36"/>
                <a:gd name="T19" fmla="*/ 51 h 51"/>
                <a:gd name="T20" fmla="*/ 21 w 36"/>
                <a:gd name="T21" fmla="*/ 51 h 51"/>
                <a:gd name="T22" fmla="*/ 35 w 36"/>
                <a:gd name="T23" fmla="*/ 36 h 51"/>
                <a:gd name="T24" fmla="*/ 36 w 36"/>
                <a:gd name="T25" fmla="*/ 35 h 51"/>
                <a:gd name="T26" fmla="*/ 36 w 36"/>
                <a:gd name="T27" fmla="*/ 3 h 51"/>
                <a:gd name="T28" fmla="*/ 35 w 36"/>
                <a:gd name="T2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35" y="1"/>
                  </a:moveTo>
                  <a:cubicBezTo>
                    <a:pt x="34" y="1"/>
                    <a:pt x="32" y="0"/>
                    <a:pt x="29" y="2"/>
                  </a:cubicBezTo>
                  <a:cubicBezTo>
                    <a:pt x="24" y="5"/>
                    <a:pt x="22" y="13"/>
                    <a:pt x="22" y="2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3"/>
                    <a:pt x="16" y="20"/>
                    <a:pt x="14" y="19"/>
                  </a:cubicBezTo>
                  <a:cubicBezTo>
                    <a:pt x="12" y="18"/>
                    <a:pt x="8" y="19"/>
                    <a:pt x="6" y="22"/>
                  </a:cubicBezTo>
                  <a:cubicBezTo>
                    <a:pt x="4" y="26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8"/>
                    <a:pt x="33" y="39"/>
                    <a:pt x="35" y="36"/>
                  </a:cubicBezTo>
                  <a:cubicBezTo>
                    <a:pt x="36" y="36"/>
                    <a:pt x="36" y="36"/>
                    <a:pt x="36" y="3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5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4" name="Freeform 315"/>
            <p:cNvSpPr>
              <a:spLocks/>
            </p:cNvSpPr>
            <p:nvPr/>
          </p:nvSpPr>
          <p:spPr bwMode="auto">
            <a:xfrm>
              <a:off x="8599488" y="1863725"/>
              <a:ext cx="52388" cy="82550"/>
            </a:xfrm>
            <a:custGeom>
              <a:avLst/>
              <a:gdLst>
                <a:gd name="T0" fmla="*/ 33 w 33"/>
                <a:gd name="T1" fmla="*/ 0 h 52"/>
                <a:gd name="T2" fmla="*/ 0 w 33"/>
                <a:gd name="T3" fmla="*/ 0 h 52"/>
                <a:gd name="T4" fmla="*/ 16 w 33"/>
                <a:gd name="T5" fmla="*/ 52 h 52"/>
                <a:gd name="T6" fmla="*/ 33 w 33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2">
                  <a:moveTo>
                    <a:pt x="33" y="0"/>
                  </a:moveTo>
                  <a:lnTo>
                    <a:pt x="0" y="0"/>
                  </a:lnTo>
                  <a:lnTo>
                    <a:pt x="16" y="52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5" name="Freeform 316"/>
            <p:cNvSpPr>
              <a:spLocks/>
            </p:cNvSpPr>
            <p:nvPr/>
          </p:nvSpPr>
          <p:spPr bwMode="auto">
            <a:xfrm>
              <a:off x="8523288" y="1795463"/>
              <a:ext cx="53975" cy="52388"/>
            </a:xfrm>
            <a:custGeom>
              <a:avLst/>
              <a:gdLst>
                <a:gd name="T0" fmla="*/ 34 w 34"/>
                <a:gd name="T1" fmla="*/ 33 h 33"/>
                <a:gd name="T2" fmla="*/ 26 w 34"/>
                <a:gd name="T3" fmla="*/ 0 h 33"/>
                <a:gd name="T4" fmla="*/ 0 w 34"/>
                <a:gd name="T5" fmla="*/ 33 h 33"/>
                <a:gd name="T6" fmla="*/ 34 w 34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lnTo>
                    <a:pt x="26" y="0"/>
                  </a:lnTo>
                  <a:lnTo>
                    <a:pt x="0" y="33"/>
                  </a:lnTo>
                  <a:lnTo>
                    <a:pt x="3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6" name="Freeform 317"/>
            <p:cNvSpPr>
              <a:spLocks/>
            </p:cNvSpPr>
            <p:nvPr/>
          </p:nvSpPr>
          <p:spPr bwMode="auto">
            <a:xfrm>
              <a:off x="8580438" y="1787525"/>
              <a:ext cx="90488" cy="60325"/>
            </a:xfrm>
            <a:custGeom>
              <a:avLst/>
              <a:gdLst>
                <a:gd name="T0" fmla="*/ 0 w 57"/>
                <a:gd name="T1" fmla="*/ 0 h 38"/>
                <a:gd name="T2" fmla="*/ 7 w 57"/>
                <a:gd name="T3" fmla="*/ 38 h 38"/>
                <a:gd name="T4" fmla="*/ 47 w 57"/>
                <a:gd name="T5" fmla="*/ 38 h 38"/>
                <a:gd name="T6" fmla="*/ 57 w 57"/>
                <a:gd name="T7" fmla="*/ 0 h 38"/>
                <a:gd name="T8" fmla="*/ 0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0" y="0"/>
                  </a:moveTo>
                  <a:lnTo>
                    <a:pt x="7" y="38"/>
                  </a:lnTo>
                  <a:lnTo>
                    <a:pt x="47" y="38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7" name="Freeform 318"/>
            <p:cNvSpPr>
              <a:spLocks/>
            </p:cNvSpPr>
            <p:nvPr/>
          </p:nvSpPr>
          <p:spPr bwMode="auto">
            <a:xfrm>
              <a:off x="8632826" y="1863725"/>
              <a:ext cx="93663" cy="104775"/>
            </a:xfrm>
            <a:custGeom>
              <a:avLst/>
              <a:gdLst>
                <a:gd name="T0" fmla="*/ 21 w 59"/>
                <a:gd name="T1" fmla="*/ 0 h 66"/>
                <a:gd name="T2" fmla="*/ 0 w 59"/>
                <a:gd name="T3" fmla="*/ 66 h 66"/>
                <a:gd name="T4" fmla="*/ 0 w 59"/>
                <a:gd name="T5" fmla="*/ 66 h 66"/>
                <a:gd name="T6" fmla="*/ 59 w 59"/>
                <a:gd name="T7" fmla="*/ 0 h 66"/>
                <a:gd name="T8" fmla="*/ 21 w 5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6">
                  <a:moveTo>
                    <a:pt x="21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59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8" name="Freeform 319"/>
            <p:cNvSpPr>
              <a:spLocks/>
            </p:cNvSpPr>
            <p:nvPr/>
          </p:nvSpPr>
          <p:spPr bwMode="auto">
            <a:xfrm>
              <a:off x="8674101" y="1795463"/>
              <a:ext cx="52388" cy="52388"/>
            </a:xfrm>
            <a:custGeom>
              <a:avLst/>
              <a:gdLst>
                <a:gd name="T0" fmla="*/ 0 w 33"/>
                <a:gd name="T1" fmla="*/ 33 h 33"/>
                <a:gd name="T2" fmla="*/ 33 w 33"/>
                <a:gd name="T3" fmla="*/ 33 h 33"/>
                <a:gd name="T4" fmla="*/ 7 w 33"/>
                <a:gd name="T5" fmla="*/ 0 h 33"/>
                <a:gd name="T6" fmla="*/ 0 w 3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lnTo>
                    <a:pt x="33" y="33"/>
                  </a:lnTo>
                  <a:lnTo>
                    <a:pt x="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39" name="Freeform 320"/>
            <p:cNvSpPr>
              <a:spLocks/>
            </p:cNvSpPr>
            <p:nvPr/>
          </p:nvSpPr>
          <p:spPr bwMode="auto">
            <a:xfrm>
              <a:off x="8523288" y="1863725"/>
              <a:ext cx="95250" cy="107950"/>
            </a:xfrm>
            <a:custGeom>
              <a:avLst/>
              <a:gdLst>
                <a:gd name="T0" fmla="*/ 60 w 60"/>
                <a:gd name="T1" fmla="*/ 66 h 68"/>
                <a:gd name="T2" fmla="*/ 36 w 60"/>
                <a:gd name="T3" fmla="*/ 0 h 68"/>
                <a:gd name="T4" fmla="*/ 0 w 60"/>
                <a:gd name="T5" fmla="*/ 0 h 68"/>
                <a:gd name="T6" fmla="*/ 60 w 60"/>
                <a:gd name="T7" fmla="*/ 68 h 68"/>
                <a:gd name="T8" fmla="*/ 60 w 60"/>
                <a:gd name="T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8">
                  <a:moveTo>
                    <a:pt x="60" y="66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0744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4652" y="665995"/>
            <a:ext cx="1070854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 dirty="0">
                <a:solidFill>
                  <a:srgbClr val="0C344C"/>
                </a:solidFill>
                <a:latin typeface="+mj-lt"/>
              </a:rPr>
              <a:t>Lao động trong các cơ sở hành chính phân theo ngạch công chức và tương đương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79D005-BD94-49C7-90DE-B23037E5A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9636"/>
              </p:ext>
            </p:extLst>
          </p:nvPr>
        </p:nvGraphicFramePr>
        <p:xfrm>
          <a:off x="721452" y="1409701"/>
          <a:ext cx="10708548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25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27B546A-68C9-4ED1-819E-E53C14D6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-76200"/>
            <a:ext cx="9467850" cy="63055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3061" y="1272054"/>
            <a:ext cx="503799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C344C"/>
                </a:solidFill>
                <a:latin typeface="+mj-lt"/>
              </a:rPr>
              <a:t>Trân</a:t>
            </a:r>
            <a:r>
              <a:rPr lang="en-US" sz="40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C344C"/>
                </a:solidFill>
                <a:latin typeface="+mj-lt"/>
              </a:rPr>
              <a:t>trọng</a:t>
            </a:r>
            <a:r>
              <a:rPr lang="en-US" sz="40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C344C"/>
                </a:solidFill>
                <a:latin typeface="+mj-lt"/>
              </a:rPr>
              <a:t>cảm</a:t>
            </a:r>
            <a:r>
              <a:rPr lang="en-US" sz="4000" b="1" dirty="0">
                <a:solidFill>
                  <a:srgbClr val="0C344C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C344C"/>
                </a:solidFill>
                <a:latin typeface="+mj-lt"/>
              </a:rPr>
              <a:t>ơ</a:t>
            </a:r>
            <a:r>
              <a:rPr lang="en-US" sz="4000" b="1" dirty="0">
                <a:solidFill>
                  <a:srgbClr val="0C344C"/>
                </a:solidFill>
                <a:latin typeface="+mj-lt"/>
              </a:rPr>
              <a:t>n 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8A8066-A581-4E65-BE52-46EE6061F12D}"/>
              </a:ext>
            </a:extLst>
          </p:cNvPr>
          <p:cNvSpPr/>
          <p:nvPr/>
        </p:nvSpPr>
        <p:spPr>
          <a:xfrm>
            <a:off x="237342" y="3028454"/>
            <a:ext cx="45719" cy="225425"/>
          </a:xfrm>
          <a:prstGeom prst="rect">
            <a:avLst/>
          </a:pr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67BBB2EA-E3F0-4B35-B636-9E260D7ADF8D}"/>
              </a:ext>
            </a:extLst>
          </p:cNvPr>
          <p:cNvSpPr txBox="1"/>
          <p:nvPr/>
        </p:nvSpPr>
        <p:spPr>
          <a:xfrm>
            <a:off x="386347" y="3037979"/>
            <a:ext cx="4090404" cy="15542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Cung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cấp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một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số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thông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tin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sơ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bộ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về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kết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quả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Điều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tra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cơ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sở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hành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chính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năm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2021;</a:t>
            </a:r>
          </a:p>
          <a:p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- K</a:t>
            </a:r>
            <a:r>
              <a:rPr lang="vi-VN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ết quả chính thức sẽ được công bố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i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sau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với hệ thống các chỉ tiêu thống kê chi tiết, đầy đủ và những phân tích chuyên sâu, chuyên đề thông qua nhiều hình thức</a:t>
            </a:r>
            <a:r>
              <a:rPr lang="en-US" sz="16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51BC0F-4A07-44DE-9F2D-D81B480158DB}"/>
              </a:ext>
            </a:extLst>
          </p:cNvPr>
          <p:cNvCxnSpPr>
            <a:cxnSpLocks/>
          </p:cNvCxnSpPr>
          <p:nvPr/>
        </p:nvCxnSpPr>
        <p:spPr>
          <a:xfrm>
            <a:off x="203071" y="3024532"/>
            <a:ext cx="0" cy="1499843"/>
          </a:xfrm>
          <a:prstGeom prst="line">
            <a:avLst/>
          </a:prstGeom>
          <a:ln w="9525">
            <a:solidFill>
              <a:srgbClr val="BF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40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5"/>
          <p:cNvSpPr txBox="1"/>
          <p:nvPr/>
        </p:nvSpPr>
        <p:spPr>
          <a:xfrm>
            <a:off x="604521" y="925619"/>
            <a:ext cx="10982957" cy="800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TỔNG </a:t>
            </a:r>
            <a:r>
              <a:rPr lang="de-DE" sz="2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 CHUNG VỀ CÁC CƠ SỞ HÀNH CHÍNH VÀ LAO ĐỘNG</a:t>
            </a:r>
          </a:p>
          <a:p>
            <a:endParaRPr lang="de-DE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86032" y="1737360"/>
            <a:ext cx="639692" cy="611510"/>
            <a:chOff x="4833938" y="3983038"/>
            <a:chExt cx="360363" cy="344488"/>
          </a:xfrm>
          <a:solidFill>
            <a:schemeClr val="bg1"/>
          </a:solidFill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833938" y="4179888"/>
              <a:ext cx="74613" cy="128588"/>
            </a:xfrm>
            <a:custGeom>
              <a:avLst/>
              <a:gdLst>
                <a:gd name="T0" fmla="*/ 18 w 20"/>
                <a:gd name="T1" fmla="*/ 0 h 34"/>
                <a:gd name="T2" fmla="*/ 2 w 20"/>
                <a:gd name="T3" fmla="*/ 0 h 34"/>
                <a:gd name="T4" fmla="*/ 0 w 20"/>
                <a:gd name="T5" fmla="*/ 2 h 34"/>
                <a:gd name="T6" fmla="*/ 0 w 20"/>
                <a:gd name="T7" fmla="*/ 32 h 34"/>
                <a:gd name="T8" fmla="*/ 2 w 20"/>
                <a:gd name="T9" fmla="*/ 34 h 34"/>
                <a:gd name="T10" fmla="*/ 18 w 20"/>
                <a:gd name="T11" fmla="*/ 34 h 34"/>
                <a:gd name="T12" fmla="*/ 20 w 20"/>
                <a:gd name="T13" fmla="*/ 32 h 34"/>
                <a:gd name="T14" fmla="*/ 20 w 20"/>
                <a:gd name="T15" fmla="*/ 2 h 34"/>
                <a:gd name="T16" fmla="*/ 18 w 20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20" y="33"/>
                    <a:pt x="20" y="3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916488" y="4194176"/>
              <a:ext cx="277813" cy="133350"/>
            </a:xfrm>
            <a:custGeom>
              <a:avLst/>
              <a:gdLst>
                <a:gd name="T0" fmla="*/ 73 w 74"/>
                <a:gd name="T1" fmla="*/ 13 h 35"/>
                <a:gd name="T2" fmla="*/ 59 w 74"/>
                <a:gd name="T3" fmla="*/ 8 h 35"/>
                <a:gd name="T4" fmla="*/ 47 w 74"/>
                <a:gd name="T5" fmla="*/ 12 h 35"/>
                <a:gd name="T6" fmla="*/ 47 w 74"/>
                <a:gd name="T7" fmla="*/ 14 h 35"/>
                <a:gd name="T8" fmla="*/ 45 w 74"/>
                <a:gd name="T9" fmla="*/ 21 h 35"/>
                <a:gd name="T10" fmla="*/ 38 w 74"/>
                <a:gd name="T11" fmla="*/ 24 h 35"/>
                <a:gd name="T12" fmla="*/ 18 w 74"/>
                <a:gd name="T13" fmla="*/ 24 h 35"/>
                <a:gd name="T14" fmla="*/ 16 w 74"/>
                <a:gd name="T15" fmla="*/ 22 h 35"/>
                <a:gd name="T16" fmla="*/ 18 w 74"/>
                <a:gd name="T17" fmla="*/ 20 h 35"/>
                <a:gd name="T18" fmla="*/ 38 w 74"/>
                <a:gd name="T19" fmla="*/ 20 h 35"/>
                <a:gd name="T20" fmla="*/ 42 w 74"/>
                <a:gd name="T21" fmla="*/ 18 h 35"/>
                <a:gd name="T22" fmla="*/ 43 w 74"/>
                <a:gd name="T23" fmla="*/ 14 h 35"/>
                <a:gd name="T24" fmla="*/ 38 w 74"/>
                <a:gd name="T25" fmla="*/ 8 h 35"/>
                <a:gd name="T26" fmla="*/ 27 w 74"/>
                <a:gd name="T27" fmla="*/ 8 h 35"/>
                <a:gd name="T28" fmla="*/ 26 w 74"/>
                <a:gd name="T29" fmla="*/ 8 h 35"/>
                <a:gd name="T30" fmla="*/ 25 w 74"/>
                <a:gd name="T31" fmla="*/ 7 h 35"/>
                <a:gd name="T32" fmla="*/ 8 w 74"/>
                <a:gd name="T33" fmla="*/ 0 h 35"/>
                <a:gd name="T34" fmla="*/ 2 w 74"/>
                <a:gd name="T35" fmla="*/ 0 h 35"/>
                <a:gd name="T36" fmla="*/ 0 w 74"/>
                <a:gd name="T37" fmla="*/ 2 h 35"/>
                <a:gd name="T38" fmla="*/ 0 w 74"/>
                <a:gd name="T39" fmla="*/ 24 h 35"/>
                <a:gd name="T40" fmla="*/ 1 w 74"/>
                <a:gd name="T41" fmla="*/ 26 h 35"/>
                <a:gd name="T42" fmla="*/ 16 w 74"/>
                <a:gd name="T43" fmla="*/ 31 h 35"/>
                <a:gd name="T44" fmla="*/ 32 w 74"/>
                <a:gd name="T45" fmla="*/ 35 h 35"/>
                <a:gd name="T46" fmla="*/ 49 w 74"/>
                <a:gd name="T47" fmla="*/ 29 h 35"/>
                <a:gd name="T48" fmla="*/ 73 w 74"/>
                <a:gd name="T49" fmla="*/ 16 h 35"/>
                <a:gd name="T50" fmla="*/ 74 w 74"/>
                <a:gd name="T51" fmla="*/ 14 h 35"/>
                <a:gd name="T52" fmla="*/ 73 w 74"/>
                <a:gd name="T5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35">
                  <a:moveTo>
                    <a:pt x="73" y="13"/>
                  </a:moveTo>
                  <a:cubicBezTo>
                    <a:pt x="69" y="8"/>
                    <a:pt x="65" y="7"/>
                    <a:pt x="59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7"/>
                    <a:pt x="47" y="19"/>
                    <a:pt x="45" y="21"/>
                  </a:cubicBezTo>
                  <a:cubicBezTo>
                    <a:pt x="43" y="23"/>
                    <a:pt x="41" y="24"/>
                    <a:pt x="3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0"/>
                    <a:pt x="41" y="19"/>
                    <a:pt x="42" y="18"/>
                  </a:cubicBezTo>
                  <a:cubicBezTo>
                    <a:pt x="43" y="17"/>
                    <a:pt x="43" y="16"/>
                    <a:pt x="43" y="14"/>
                  </a:cubicBezTo>
                  <a:cubicBezTo>
                    <a:pt x="43" y="12"/>
                    <a:pt x="42" y="8"/>
                    <a:pt x="3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3" y="6"/>
                    <a:pt x="17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2" y="30"/>
                    <a:pt x="16" y="31"/>
                  </a:cubicBezTo>
                  <a:cubicBezTo>
                    <a:pt x="24" y="34"/>
                    <a:pt x="28" y="35"/>
                    <a:pt x="32" y="35"/>
                  </a:cubicBezTo>
                  <a:cubicBezTo>
                    <a:pt x="37" y="35"/>
                    <a:pt x="41" y="33"/>
                    <a:pt x="49" y="29"/>
                  </a:cubicBezTo>
                  <a:cubicBezTo>
                    <a:pt x="54" y="26"/>
                    <a:pt x="62" y="21"/>
                    <a:pt x="73" y="16"/>
                  </a:cubicBezTo>
                  <a:cubicBezTo>
                    <a:pt x="73" y="15"/>
                    <a:pt x="74" y="15"/>
                    <a:pt x="74" y="14"/>
                  </a:cubicBezTo>
                  <a:cubicBezTo>
                    <a:pt x="74" y="14"/>
                    <a:pt x="74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5037138" y="3983038"/>
              <a:ext cx="104775" cy="106363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4968875" y="4089401"/>
              <a:ext cx="104775" cy="104775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1" name="Rectangle: Rounded Corners 73"/>
          <p:cNvSpPr/>
          <p:nvPr/>
        </p:nvSpPr>
        <p:spPr>
          <a:xfrm rot="18900000">
            <a:off x="1109531" y="2548918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50"/>
          <p:cNvSpPr/>
          <p:nvPr/>
        </p:nvSpPr>
        <p:spPr>
          <a:xfrm rot="2700000">
            <a:off x="660625" y="2430674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73"/>
          <p:cNvSpPr/>
          <p:nvPr/>
        </p:nvSpPr>
        <p:spPr>
          <a:xfrm rot="18900000">
            <a:off x="1109530" y="4187737"/>
            <a:ext cx="453780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50"/>
          <p:cNvSpPr/>
          <p:nvPr/>
        </p:nvSpPr>
        <p:spPr>
          <a:xfrm rot="2700000">
            <a:off x="660625" y="4069493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25"/>
          <p:cNvSpPr txBox="1"/>
          <p:nvPr/>
        </p:nvSpPr>
        <p:spPr>
          <a:xfrm>
            <a:off x="1722452" y="2388322"/>
            <a:ext cx="3532645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Số lượng các CSHC năm 2020</a:t>
            </a:r>
          </a:p>
        </p:txBody>
      </p:sp>
      <p:sp>
        <p:nvSpPr>
          <p:cNvPr id="78" name="TextBox 25"/>
          <p:cNvSpPr txBox="1"/>
          <p:nvPr/>
        </p:nvSpPr>
        <p:spPr>
          <a:xfrm>
            <a:off x="1707115" y="4030326"/>
            <a:ext cx="369634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Lao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bình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quân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bình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quân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CSHC</a:t>
            </a:r>
          </a:p>
          <a:p>
            <a:endParaRPr lang="en-US" sz="2000" b="1" dirty="0">
              <a:solidFill>
                <a:srgbClr val="0C34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: Rounded Corners 73"/>
          <p:cNvSpPr/>
          <p:nvPr/>
        </p:nvSpPr>
        <p:spPr>
          <a:xfrm rot="18900000">
            <a:off x="6568456" y="25373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50"/>
          <p:cNvSpPr/>
          <p:nvPr/>
        </p:nvSpPr>
        <p:spPr>
          <a:xfrm rot="2700000">
            <a:off x="6119550" y="2419096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: Rounded Corners 73"/>
          <p:cNvSpPr/>
          <p:nvPr/>
        </p:nvSpPr>
        <p:spPr>
          <a:xfrm rot="18900000">
            <a:off x="6568456" y="4176159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50"/>
          <p:cNvSpPr/>
          <p:nvPr/>
        </p:nvSpPr>
        <p:spPr>
          <a:xfrm rot="2700000">
            <a:off x="6119550" y="4057915"/>
            <a:ext cx="690266" cy="690267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25"/>
          <p:cNvSpPr txBox="1"/>
          <p:nvPr/>
        </p:nvSpPr>
        <p:spPr>
          <a:xfrm>
            <a:off x="7134352" y="2376744"/>
            <a:ext cx="4313588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Lao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CSHC</a:t>
            </a:r>
          </a:p>
          <a:p>
            <a:endParaRPr lang="en-US" sz="2000" b="1" dirty="0">
              <a:solidFill>
                <a:srgbClr val="0C34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25"/>
          <p:cNvSpPr txBox="1"/>
          <p:nvPr/>
        </p:nvSpPr>
        <p:spPr>
          <a:xfrm>
            <a:off x="7124896" y="4018748"/>
            <a:ext cx="4813759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Tỷ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lệ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sử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Internet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phục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2000" b="1" dirty="0">
                <a:solidFill>
                  <a:srgbClr val="0C34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CSHC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316166" y="2616362"/>
            <a:ext cx="295732" cy="295733"/>
            <a:chOff x="5554663" y="2887663"/>
            <a:chExt cx="360362" cy="360363"/>
          </a:xfrm>
          <a:solidFill>
            <a:schemeClr val="bg1"/>
          </a:solidFill>
        </p:grpSpPr>
        <p:sp>
          <p:nvSpPr>
            <p:cNvPr id="98" name="Freeform 152"/>
            <p:cNvSpPr>
              <a:spLocks/>
            </p:cNvSpPr>
            <p:nvPr/>
          </p:nvSpPr>
          <p:spPr bwMode="auto">
            <a:xfrm>
              <a:off x="5784850" y="3052763"/>
              <a:ext cx="130175" cy="150813"/>
            </a:xfrm>
            <a:custGeom>
              <a:avLst/>
              <a:gdLst>
                <a:gd name="T0" fmla="*/ 35 w 35"/>
                <a:gd name="T1" fmla="*/ 37 h 40"/>
                <a:gd name="T2" fmla="*/ 24 w 35"/>
                <a:gd name="T3" fmla="*/ 22 h 40"/>
                <a:gd name="T4" fmla="*/ 29 w 35"/>
                <a:gd name="T5" fmla="*/ 12 h 40"/>
                <a:gd name="T6" fmla="*/ 17 w 35"/>
                <a:gd name="T7" fmla="*/ 0 h 40"/>
                <a:gd name="T8" fmla="*/ 5 w 35"/>
                <a:gd name="T9" fmla="*/ 12 h 40"/>
                <a:gd name="T10" fmla="*/ 10 w 35"/>
                <a:gd name="T11" fmla="*/ 22 h 40"/>
                <a:gd name="T12" fmla="*/ 0 w 35"/>
                <a:gd name="T13" fmla="*/ 32 h 40"/>
                <a:gd name="T14" fmla="*/ 7 w 35"/>
                <a:gd name="T15" fmla="*/ 40 h 40"/>
                <a:gd name="T16" fmla="*/ 33 w 35"/>
                <a:gd name="T17" fmla="*/ 40 h 40"/>
                <a:gd name="T18" fmla="*/ 33 w 35"/>
                <a:gd name="T19" fmla="*/ 40 h 40"/>
                <a:gd name="T20" fmla="*/ 35 w 35"/>
                <a:gd name="T21" fmla="*/ 38 h 40"/>
                <a:gd name="T22" fmla="*/ 35 w 35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53"/>
            <p:cNvSpPr>
              <a:spLocks/>
            </p:cNvSpPr>
            <p:nvPr/>
          </p:nvSpPr>
          <p:spPr bwMode="auto">
            <a:xfrm>
              <a:off x="5554663" y="3052763"/>
              <a:ext cx="131763" cy="150813"/>
            </a:xfrm>
            <a:custGeom>
              <a:avLst/>
              <a:gdLst>
                <a:gd name="T0" fmla="*/ 35 w 35"/>
                <a:gd name="T1" fmla="*/ 32 h 40"/>
                <a:gd name="T2" fmla="*/ 25 w 35"/>
                <a:gd name="T3" fmla="*/ 22 h 40"/>
                <a:gd name="T4" fmla="*/ 30 w 35"/>
                <a:gd name="T5" fmla="*/ 12 h 40"/>
                <a:gd name="T6" fmla="*/ 18 w 35"/>
                <a:gd name="T7" fmla="*/ 0 h 40"/>
                <a:gd name="T8" fmla="*/ 6 w 35"/>
                <a:gd name="T9" fmla="*/ 12 h 40"/>
                <a:gd name="T10" fmla="*/ 11 w 35"/>
                <a:gd name="T11" fmla="*/ 22 h 40"/>
                <a:gd name="T12" fmla="*/ 0 w 35"/>
                <a:gd name="T13" fmla="*/ 38 h 40"/>
                <a:gd name="T14" fmla="*/ 2 w 35"/>
                <a:gd name="T15" fmla="*/ 40 h 40"/>
                <a:gd name="T16" fmla="*/ 28 w 35"/>
                <a:gd name="T17" fmla="*/ 40 h 40"/>
                <a:gd name="T18" fmla="*/ 35 w 35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54"/>
            <p:cNvSpPr>
              <a:spLocks/>
            </p:cNvSpPr>
            <p:nvPr/>
          </p:nvSpPr>
          <p:spPr bwMode="auto">
            <a:xfrm>
              <a:off x="5667375" y="3098801"/>
              <a:ext cx="136525" cy="149225"/>
            </a:xfrm>
            <a:custGeom>
              <a:avLst/>
              <a:gdLst>
                <a:gd name="T0" fmla="*/ 36 w 36"/>
                <a:gd name="T1" fmla="*/ 37 h 40"/>
                <a:gd name="T2" fmla="*/ 25 w 36"/>
                <a:gd name="T3" fmla="*/ 22 h 40"/>
                <a:gd name="T4" fmla="*/ 30 w 36"/>
                <a:gd name="T5" fmla="*/ 12 h 40"/>
                <a:gd name="T6" fmla="*/ 18 w 36"/>
                <a:gd name="T7" fmla="*/ 0 h 40"/>
                <a:gd name="T8" fmla="*/ 6 w 36"/>
                <a:gd name="T9" fmla="*/ 12 h 40"/>
                <a:gd name="T10" fmla="*/ 11 w 36"/>
                <a:gd name="T11" fmla="*/ 22 h 40"/>
                <a:gd name="T12" fmla="*/ 0 w 36"/>
                <a:gd name="T13" fmla="*/ 38 h 40"/>
                <a:gd name="T14" fmla="*/ 2 w 36"/>
                <a:gd name="T15" fmla="*/ 40 h 40"/>
                <a:gd name="T16" fmla="*/ 34 w 36"/>
                <a:gd name="T17" fmla="*/ 40 h 40"/>
                <a:gd name="T18" fmla="*/ 34 w 36"/>
                <a:gd name="T19" fmla="*/ 40 h 40"/>
                <a:gd name="T20" fmla="*/ 36 w 36"/>
                <a:gd name="T21" fmla="*/ 38 h 40"/>
                <a:gd name="T22" fmla="*/ 36 w 36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01" name="Freeform 155"/>
            <p:cNvSpPr>
              <a:spLocks noEditPoints="1"/>
            </p:cNvSpPr>
            <p:nvPr/>
          </p:nvSpPr>
          <p:spPr bwMode="auto">
            <a:xfrm>
              <a:off x="5630863" y="2887663"/>
              <a:ext cx="209550" cy="195263"/>
            </a:xfrm>
            <a:custGeom>
              <a:avLst/>
              <a:gdLst>
                <a:gd name="T0" fmla="*/ 50 w 56"/>
                <a:gd name="T1" fmla="*/ 0 h 52"/>
                <a:gd name="T2" fmla="*/ 6 w 56"/>
                <a:gd name="T3" fmla="*/ 0 h 52"/>
                <a:gd name="T4" fmla="*/ 0 w 56"/>
                <a:gd name="T5" fmla="*/ 6 h 52"/>
                <a:gd name="T6" fmla="*/ 0 w 56"/>
                <a:gd name="T7" fmla="*/ 34 h 52"/>
                <a:gd name="T8" fmla="*/ 6 w 56"/>
                <a:gd name="T9" fmla="*/ 40 h 52"/>
                <a:gd name="T10" fmla="*/ 9 w 56"/>
                <a:gd name="T11" fmla="*/ 40 h 52"/>
                <a:gd name="T12" fmla="*/ 21 w 56"/>
                <a:gd name="T13" fmla="*/ 51 h 52"/>
                <a:gd name="T14" fmla="*/ 22 w 56"/>
                <a:gd name="T15" fmla="*/ 52 h 52"/>
                <a:gd name="T16" fmla="*/ 23 w 56"/>
                <a:gd name="T17" fmla="*/ 52 h 52"/>
                <a:gd name="T18" fmla="*/ 24 w 56"/>
                <a:gd name="T19" fmla="*/ 50 h 52"/>
                <a:gd name="T20" fmla="*/ 24 w 56"/>
                <a:gd name="T21" fmla="*/ 40 h 52"/>
                <a:gd name="T22" fmla="*/ 50 w 56"/>
                <a:gd name="T23" fmla="*/ 40 h 52"/>
                <a:gd name="T24" fmla="*/ 56 w 56"/>
                <a:gd name="T25" fmla="*/ 34 h 52"/>
                <a:gd name="T26" fmla="*/ 56 w 56"/>
                <a:gd name="T27" fmla="*/ 6 h 52"/>
                <a:gd name="T28" fmla="*/ 50 w 56"/>
                <a:gd name="T29" fmla="*/ 0 h 52"/>
                <a:gd name="T30" fmla="*/ 42 w 56"/>
                <a:gd name="T31" fmla="*/ 28 h 52"/>
                <a:gd name="T32" fmla="*/ 14 w 56"/>
                <a:gd name="T33" fmla="*/ 28 h 52"/>
                <a:gd name="T34" fmla="*/ 12 w 56"/>
                <a:gd name="T35" fmla="*/ 26 h 52"/>
                <a:gd name="T36" fmla="*/ 14 w 56"/>
                <a:gd name="T37" fmla="*/ 24 h 52"/>
                <a:gd name="T38" fmla="*/ 42 w 56"/>
                <a:gd name="T39" fmla="*/ 24 h 52"/>
                <a:gd name="T40" fmla="*/ 44 w 56"/>
                <a:gd name="T41" fmla="*/ 26 h 52"/>
                <a:gd name="T42" fmla="*/ 42 w 56"/>
                <a:gd name="T43" fmla="*/ 28 h 52"/>
                <a:gd name="T44" fmla="*/ 42 w 56"/>
                <a:gd name="T45" fmla="*/ 20 h 52"/>
                <a:gd name="T46" fmla="*/ 14 w 56"/>
                <a:gd name="T47" fmla="*/ 20 h 52"/>
                <a:gd name="T48" fmla="*/ 12 w 56"/>
                <a:gd name="T49" fmla="*/ 18 h 52"/>
                <a:gd name="T50" fmla="*/ 14 w 56"/>
                <a:gd name="T51" fmla="*/ 16 h 52"/>
                <a:gd name="T52" fmla="*/ 42 w 56"/>
                <a:gd name="T53" fmla="*/ 16 h 52"/>
                <a:gd name="T54" fmla="*/ 44 w 56"/>
                <a:gd name="T55" fmla="*/ 18 h 52"/>
                <a:gd name="T56" fmla="*/ 42 w 56"/>
                <a:gd name="T57" fmla="*/ 20 h 52"/>
                <a:gd name="T58" fmla="*/ 42 w 56"/>
                <a:gd name="T59" fmla="*/ 12 h 52"/>
                <a:gd name="T60" fmla="*/ 14 w 56"/>
                <a:gd name="T61" fmla="*/ 12 h 52"/>
                <a:gd name="T62" fmla="*/ 12 w 56"/>
                <a:gd name="T63" fmla="*/ 10 h 52"/>
                <a:gd name="T64" fmla="*/ 14 w 56"/>
                <a:gd name="T65" fmla="*/ 8 h 52"/>
                <a:gd name="T66" fmla="*/ 42 w 56"/>
                <a:gd name="T67" fmla="*/ 8 h 52"/>
                <a:gd name="T68" fmla="*/ 44 w 56"/>
                <a:gd name="T69" fmla="*/ 10 h 52"/>
                <a:gd name="T70" fmla="*/ 42 w 56"/>
                <a:gd name="T7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2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328542" y="4255182"/>
            <a:ext cx="272283" cy="295733"/>
            <a:chOff x="3421063" y="2887663"/>
            <a:chExt cx="331788" cy="360363"/>
          </a:xfrm>
          <a:solidFill>
            <a:schemeClr val="bg1"/>
          </a:solidFill>
        </p:grpSpPr>
        <p:sp>
          <p:nvSpPr>
            <p:cNvPr id="108" name="Freeform 211"/>
            <p:cNvSpPr>
              <a:spLocks noEditPoints="1"/>
            </p:cNvSpPr>
            <p:nvPr/>
          </p:nvSpPr>
          <p:spPr bwMode="auto">
            <a:xfrm>
              <a:off x="3586163" y="3082926"/>
              <a:ext cx="166688" cy="165100"/>
            </a:xfrm>
            <a:custGeom>
              <a:avLst/>
              <a:gdLst>
                <a:gd name="T0" fmla="*/ 43 w 44"/>
                <a:gd name="T1" fmla="*/ 40 h 44"/>
                <a:gd name="T2" fmla="*/ 31 w 44"/>
                <a:gd name="T3" fmla="*/ 28 h 44"/>
                <a:gd name="T4" fmla="*/ 34 w 44"/>
                <a:gd name="T5" fmla="*/ 17 h 44"/>
                <a:gd name="T6" fmla="*/ 17 w 44"/>
                <a:gd name="T7" fmla="*/ 0 h 44"/>
                <a:gd name="T8" fmla="*/ 0 w 44"/>
                <a:gd name="T9" fmla="*/ 17 h 44"/>
                <a:gd name="T10" fmla="*/ 17 w 44"/>
                <a:gd name="T11" fmla="*/ 34 h 44"/>
                <a:gd name="T12" fmla="*/ 28 w 44"/>
                <a:gd name="T13" fmla="*/ 30 h 44"/>
                <a:gd name="T14" fmla="*/ 41 w 44"/>
                <a:gd name="T15" fmla="*/ 43 h 44"/>
                <a:gd name="T16" fmla="*/ 42 w 44"/>
                <a:gd name="T17" fmla="*/ 44 h 44"/>
                <a:gd name="T18" fmla="*/ 43 w 44"/>
                <a:gd name="T19" fmla="*/ 43 h 44"/>
                <a:gd name="T20" fmla="*/ 43 w 44"/>
                <a:gd name="T21" fmla="*/ 40 h 44"/>
                <a:gd name="T22" fmla="*/ 4 w 44"/>
                <a:gd name="T23" fmla="*/ 17 h 44"/>
                <a:gd name="T24" fmla="*/ 17 w 44"/>
                <a:gd name="T25" fmla="*/ 4 h 44"/>
                <a:gd name="T26" fmla="*/ 30 w 44"/>
                <a:gd name="T27" fmla="*/ 17 h 44"/>
                <a:gd name="T28" fmla="*/ 17 w 44"/>
                <a:gd name="T29" fmla="*/ 30 h 44"/>
                <a:gd name="T30" fmla="*/ 4 w 44"/>
                <a:gd name="T31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43" y="40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3" y="25"/>
                    <a:pt x="34" y="21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1" y="34"/>
                    <a:pt x="25" y="33"/>
                    <a:pt x="28" y="30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4"/>
                    <a:pt x="41" y="44"/>
                    <a:pt x="42" y="44"/>
                  </a:cubicBezTo>
                  <a:cubicBezTo>
                    <a:pt x="43" y="44"/>
                    <a:pt x="43" y="44"/>
                    <a:pt x="43" y="43"/>
                  </a:cubicBezTo>
                  <a:cubicBezTo>
                    <a:pt x="44" y="42"/>
                    <a:pt x="44" y="41"/>
                    <a:pt x="43" y="40"/>
                  </a:cubicBezTo>
                  <a:close/>
                  <a:moveTo>
                    <a:pt x="4" y="17"/>
                  </a:moveTo>
                  <a:cubicBezTo>
                    <a:pt x="4" y="10"/>
                    <a:pt x="10" y="4"/>
                    <a:pt x="17" y="4"/>
                  </a:cubicBezTo>
                  <a:cubicBezTo>
                    <a:pt x="25" y="4"/>
                    <a:pt x="30" y="10"/>
                    <a:pt x="30" y="17"/>
                  </a:cubicBezTo>
                  <a:cubicBezTo>
                    <a:pt x="30" y="24"/>
                    <a:pt x="25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212"/>
            <p:cNvSpPr>
              <a:spLocks/>
            </p:cNvSpPr>
            <p:nvPr/>
          </p:nvSpPr>
          <p:spPr bwMode="auto">
            <a:xfrm>
              <a:off x="3451225" y="2917826"/>
              <a:ext cx="255588" cy="14288"/>
            </a:xfrm>
            <a:custGeom>
              <a:avLst/>
              <a:gdLst>
                <a:gd name="T0" fmla="*/ 2 w 68"/>
                <a:gd name="T1" fmla="*/ 0 h 4"/>
                <a:gd name="T2" fmla="*/ 0 w 68"/>
                <a:gd name="T3" fmla="*/ 2 h 4"/>
                <a:gd name="T4" fmla="*/ 2 w 68"/>
                <a:gd name="T5" fmla="*/ 4 h 4"/>
                <a:gd name="T6" fmla="*/ 66 w 68"/>
                <a:gd name="T7" fmla="*/ 4 h 4"/>
                <a:gd name="T8" fmla="*/ 68 w 68"/>
                <a:gd name="T9" fmla="*/ 2 h 4"/>
                <a:gd name="T10" fmla="*/ 66 w 68"/>
                <a:gd name="T11" fmla="*/ 0 h 4"/>
                <a:gd name="T12" fmla="*/ 2 w 6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8" y="3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213"/>
            <p:cNvSpPr>
              <a:spLocks/>
            </p:cNvSpPr>
            <p:nvPr/>
          </p:nvSpPr>
          <p:spPr bwMode="auto">
            <a:xfrm>
              <a:off x="3722688" y="31845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14"/>
            <p:cNvSpPr>
              <a:spLocks/>
            </p:cNvSpPr>
            <p:nvPr/>
          </p:nvSpPr>
          <p:spPr bwMode="auto">
            <a:xfrm>
              <a:off x="3421063" y="2887663"/>
              <a:ext cx="301625" cy="360363"/>
            </a:xfrm>
            <a:custGeom>
              <a:avLst/>
              <a:gdLst>
                <a:gd name="T0" fmla="*/ 71 w 80"/>
                <a:gd name="T1" fmla="*/ 88 h 96"/>
                <a:gd name="T2" fmla="*/ 61 w 80"/>
                <a:gd name="T3" fmla="*/ 90 h 96"/>
                <a:gd name="T4" fmla="*/ 40 w 80"/>
                <a:gd name="T5" fmla="*/ 69 h 96"/>
                <a:gd name="T6" fmla="*/ 61 w 80"/>
                <a:gd name="T7" fmla="*/ 48 h 96"/>
                <a:gd name="T8" fmla="*/ 80 w 80"/>
                <a:gd name="T9" fmla="*/ 59 h 96"/>
                <a:gd name="T10" fmla="*/ 80 w 80"/>
                <a:gd name="T11" fmla="*/ 18 h 96"/>
                <a:gd name="T12" fmla="*/ 78 w 80"/>
                <a:gd name="T13" fmla="*/ 16 h 96"/>
                <a:gd name="T14" fmla="*/ 10 w 80"/>
                <a:gd name="T15" fmla="*/ 16 h 96"/>
                <a:gd name="T16" fmla="*/ 4 w 80"/>
                <a:gd name="T17" fmla="*/ 10 h 96"/>
                <a:gd name="T18" fmla="*/ 10 w 80"/>
                <a:gd name="T19" fmla="*/ 4 h 96"/>
                <a:gd name="T20" fmla="*/ 78 w 80"/>
                <a:gd name="T21" fmla="*/ 4 h 96"/>
                <a:gd name="T22" fmla="*/ 80 w 80"/>
                <a:gd name="T23" fmla="*/ 2 h 96"/>
                <a:gd name="T24" fmla="*/ 78 w 80"/>
                <a:gd name="T25" fmla="*/ 0 h 96"/>
                <a:gd name="T26" fmla="*/ 10 w 80"/>
                <a:gd name="T27" fmla="*/ 0 h 96"/>
                <a:gd name="T28" fmla="*/ 0 w 80"/>
                <a:gd name="T29" fmla="*/ 10 h 96"/>
                <a:gd name="T30" fmla="*/ 0 w 80"/>
                <a:gd name="T31" fmla="*/ 86 h 96"/>
                <a:gd name="T32" fmla="*/ 10 w 80"/>
                <a:gd name="T33" fmla="*/ 96 h 96"/>
                <a:gd name="T34" fmla="*/ 78 w 80"/>
                <a:gd name="T35" fmla="*/ 96 h 96"/>
                <a:gd name="T36" fmla="*/ 79 w 80"/>
                <a:gd name="T37" fmla="*/ 96 h 96"/>
                <a:gd name="T38" fmla="*/ 71 w 8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96">
                  <a:moveTo>
                    <a:pt x="71" y="88"/>
                  </a:moveTo>
                  <a:cubicBezTo>
                    <a:pt x="68" y="89"/>
                    <a:pt x="65" y="90"/>
                    <a:pt x="61" y="90"/>
                  </a:cubicBezTo>
                  <a:cubicBezTo>
                    <a:pt x="50" y="90"/>
                    <a:pt x="40" y="81"/>
                    <a:pt x="40" y="69"/>
                  </a:cubicBezTo>
                  <a:cubicBezTo>
                    <a:pt x="40" y="57"/>
                    <a:pt x="50" y="48"/>
                    <a:pt x="61" y="48"/>
                  </a:cubicBezTo>
                  <a:cubicBezTo>
                    <a:pt x="69" y="48"/>
                    <a:pt x="76" y="53"/>
                    <a:pt x="80" y="59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7"/>
                    <a:pt x="79" y="16"/>
                    <a:pt x="78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4" y="96"/>
                    <a:pt x="10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9" y="96"/>
                    <a:pt x="79" y="96"/>
                  </a:cubicBezTo>
                  <a:lnTo>
                    <a:pt x="7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220CA9-A617-44C9-9880-B76F20A3C39A}"/>
              </a:ext>
            </a:extLst>
          </p:cNvPr>
          <p:cNvGrpSpPr/>
          <p:nvPr/>
        </p:nvGrpSpPr>
        <p:grpSpPr>
          <a:xfrm>
            <a:off x="847925" y="2598251"/>
            <a:ext cx="295732" cy="295733"/>
            <a:chOff x="5554663" y="2887663"/>
            <a:chExt cx="360362" cy="360363"/>
          </a:xfrm>
          <a:solidFill>
            <a:schemeClr val="bg1"/>
          </a:solidFill>
        </p:grpSpPr>
        <p:sp>
          <p:nvSpPr>
            <p:cNvPr id="51" name="Freeform 152">
              <a:extLst>
                <a:ext uri="{FF2B5EF4-FFF2-40B4-BE49-F238E27FC236}">
                  <a16:creationId xmlns:a16="http://schemas.microsoft.com/office/drawing/2014/main" id="{D89F5F6D-057C-4EEA-B535-307297E0B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3052763"/>
              <a:ext cx="130175" cy="150813"/>
            </a:xfrm>
            <a:custGeom>
              <a:avLst/>
              <a:gdLst>
                <a:gd name="T0" fmla="*/ 35 w 35"/>
                <a:gd name="T1" fmla="*/ 37 h 40"/>
                <a:gd name="T2" fmla="*/ 24 w 35"/>
                <a:gd name="T3" fmla="*/ 22 h 40"/>
                <a:gd name="T4" fmla="*/ 29 w 35"/>
                <a:gd name="T5" fmla="*/ 12 h 40"/>
                <a:gd name="T6" fmla="*/ 17 w 35"/>
                <a:gd name="T7" fmla="*/ 0 h 40"/>
                <a:gd name="T8" fmla="*/ 5 w 35"/>
                <a:gd name="T9" fmla="*/ 12 h 40"/>
                <a:gd name="T10" fmla="*/ 10 w 35"/>
                <a:gd name="T11" fmla="*/ 22 h 40"/>
                <a:gd name="T12" fmla="*/ 0 w 35"/>
                <a:gd name="T13" fmla="*/ 32 h 40"/>
                <a:gd name="T14" fmla="*/ 7 w 35"/>
                <a:gd name="T15" fmla="*/ 40 h 40"/>
                <a:gd name="T16" fmla="*/ 33 w 35"/>
                <a:gd name="T17" fmla="*/ 40 h 40"/>
                <a:gd name="T18" fmla="*/ 33 w 35"/>
                <a:gd name="T19" fmla="*/ 40 h 40"/>
                <a:gd name="T20" fmla="*/ 35 w 35"/>
                <a:gd name="T21" fmla="*/ 38 h 40"/>
                <a:gd name="T22" fmla="*/ 35 w 35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53">
              <a:extLst>
                <a:ext uri="{FF2B5EF4-FFF2-40B4-BE49-F238E27FC236}">
                  <a16:creationId xmlns:a16="http://schemas.microsoft.com/office/drawing/2014/main" id="{F69C46F6-FED7-4784-B94D-F2D9C31F1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052763"/>
              <a:ext cx="131763" cy="150813"/>
            </a:xfrm>
            <a:custGeom>
              <a:avLst/>
              <a:gdLst>
                <a:gd name="T0" fmla="*/ 35 w 35"/>
                <a:gd name="T1" fmla="*/ 32 h 40"/>
                <a:gd name="T2" fmla="*/ 25 w 35"/>
                <a:gd name="T3" fmla="*/ 22 h 40"/>
                <a:gd name="T4" fmla="*/ 30 w 35"/>
                <a:gd name="T5" fmla="*/ 12 h 40"/>
                <a:gd name="T6" fmla="*/ 18 w 35"/>
                <a:gd name="T7" fmla="*/ 0 h 40"/>
                <a:gd name="T8" fmla="*/ 6 w 35"/>
                <a:gd name="T9" fmla="*/ 12 h 40"/>
                <a:gd name="T10" fmla="*/ 11 w 35"/>
                <a:gd name="T11" fmla="*/ 22 h 40"/>
                <a:gd name="T12" fmla="*/ 0 w 35"/>
                <a:gd name="T13" fmla="*/ 38 h 40"/>
                <a:gd name="T14" fmla="*/ 2 w 35"/>
                <a:gd name="T15" fmla="*/ 40 h 40"/>
                <a:gd name="T16" fmla="*/ 28 w 35"/>
                <a:gd name="T17" fmla="*/ 40 h 40"/>
                <a:gd name="T18" fmla="*/ 35 w 35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:a16="http://schemas.microsoft.com/office/drawing/2014/main" id="{9113E937-AA8A-41F7-B345-EE650B03B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098801"/>
              <a:ext cx="136525" cy="149225"/>
            </a:xfrm>
            <a:custGeom>
              <a:avLst/>
              <a:gdLst>
                <a:gd name="T0" fmla="*/ 36 w 36"/>
                <a:gd name="T1" fmla="*/ 37 h 40"/>
                <a:gd name="T2" fmla="*/ 25 w 36"/>
                <a:gd name="T3" fmla="*/ 22 h 40"/>
                <a:gd name="T4" fmla="*/ 30 w 36"/>
                <a:gd name="T5" fmla="*/ 12 h 40"/>
                <a:gd name="T6" fmla="*/ 18 w 36"/>
                <a:gd name="T7" fmla="*/ 0 h 40"/>
                <a:gd name="T8" fmla="*/ 6 w 36"/>
                <a:gd name="T9" fmla="*/ 12 h 40"/>
                <a:gd name="T10" fmla="*/ 11 w 36"/>
                <a:gd name="T11" fmla="*/ 22 h 40"/>
                <a:gd name="T12" fmla="*/ 0 w 36"/>
                <a:gd name="T13" fmla="*/ 38 h 40"/>
                <a:gd name="T14" fmla="*/ 2 w 36"/>
                <a:gd name="T15" fmla="*/ 40 h 40"/>
                <a:gd name="T16" fmla="*/ 34 w 36"/>
                <a:gd name="T17" fmla="*/ 40 h 40"/>
                <a:gd name="T18" fmla="*/ 34 w 36"/>
                <a:gd name="T19" fmla="*/ 40 h 40"/>
                <a:gd name="T20" fmla="*/ 36 w 36"/>
                <a:gd name="T21" fmla="*/ 38 h 40"/>
                <a:gd name="T22" fmla="*/ 36 w 36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54" name="Freeform 155">
              <a:extLst>
                <a:ext uri="{FF2B5EF4-FFF2-40B4-BE49-F238E27FC236}">
                  <a16:creationId xmlns:a16="http://schemas.microsoft.com/office/drawing/2014/main" id="{68D95A7A-F56A-425E-ACFD-1F08432C4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863" y="2887663"/>
              <a:ext cx="209550" cy="195263"/>
            </a:xfrm>
            <a:custGeom>
              <a:avLst/>
              <a:gdLst>
                <a:gd name="T0" fmla="*/ 50 w 56"/>
                <a:gd name="T1" fmla="*/ 0 h 52"/>
                <a:gd name="T2" fmla="*/ 6 w 56"/>
                <a:gd name="T3" fmla="*/ 0 h 52"/>
                <a:gd name="T4" fmla="*/ 0 w 56"/>
                <a:gd name="T5" fmla="*/ 6 h 52"/>
                <a:gd name="T6" fmla="*/ 0 w 56"/>
                <a:gd name="T7" fmla="*/ 34 h 52"/>
                <a:gd name="T8" fmla="*/ 6 w 56"/>
                <a:gd name="T9" fmla="*/ 40 h 52"/>
                <a:gd name="T10" fmla="*/ 9 w 56"/>
                <a:gd name="T11" fmla="*/ 40 h 52"/>
                <a:gd name="T12" fmla="*/ 21 w 56"/>
                <a:gd name="T13" fmla="*/ 51 h 52"/>
                <a:gd name="T14" fmla="*/ 22 w 56"/>
                <a:gd name="T15" fmla="*/ 52 h 52"/>
                <a:gd name="T16" fmla="*/ 23 w 56"/>
                <a:gd name="T17" fmla="*/ 52 h 52"/>
                <a:gd name="T18" fmla="*/ 24 w 56"/>
                <a:gd name="T19" fmla="*/ 50 h 52"/>
                <a:gd name="T20" fmla="*/ 24 w 56"/>
                <a:gd name="T21" fmla="*/ 40 h 52"/>
                <a:gd name="T22" fmla="*/ 50 w 56"/>
                <a:gd name="T23" fmla="*/ 40 h 52"/>
                <a:gd name="T24" fmla="*/ 56 w 56"/>
                <a:gd name="T25" fmla="*/ 34 h 52"/>
                <a:gd name="T26" fmla="*/ 56 w 56"/>
                <a:gd name="T27" fmla="*/ 6 h 52"/>
                <a:gd name="T28" fmla="*/ 50 w 56"/>
                <a:gd name="T29" fmla="*/ 0 h 52"/>
                <a:gd name="T30" fmla="*/ 42 w 56"/>
                <a:gd name="T31" fmla="*/ 28 h 52"/>
                <a:gd name="T32" fmla="*/ 14 w 56"/>
                <a:gd name="T33" fmla="*/ 28 h 52"/>
                <a:gd name="T34" fmla="*/ 12 w 56"/>
                <a:gd name="T35" fmla="*/ 26 h 52"/>
                <a:gd name="T36" fmla="*/ 14 w 56"/>
                <a:gd name="T37" fmla="*/ 24 h 52"/>
                <a:gd name="T38" fmla="*/ 42 w 56"/>
                <a:gd name="T39" fmla="*/ 24 h 52"/>
                <a:gd name="T40" fmla="*/ 44 w 56"/>
                <a:gd name="T41" fmla="*/ 26 h 52"/>
                <a:gd name="T42" fmla="*/ 42 w 56"/>
                <a:gd name="T43" fmla="*/ 28 h 52"/>
                <a:gd name="T44" fmla="*/ 42 w 56"/>
                <a:gd name="T45" fmla="*/ 20 h 52"/>
                <a:gd name="T46" fmla="*/ 14 w 56"/>
                <a:gd name="T47" fmla="*/ 20 h 52"/>
                <a:gd name="T48" fmla="*/ 12 w 56"/>
                <a:gd name="T49" fmla="*/ 18 h 52"/>
                <a:gd name="T50" fmla="*/ 14 w 56"/>
                <a:gd name="T51" fmla="*/ 16 h 52"/>
                <a:gd name="T52" fmla="*/ 42 w 56"/>
                <a:gd name="T53" fmla="*/ 16 h 52"/>
                <a:gd name="T54" fmla="*/ 44 w 56"/>
                <a:gd name="T55" fmla="*/ 18 h 52"/>
                <a:gd name="T56" fmla="*/ 42 w 56"/>
                <a:gd name="T57" fmla="*/ 20 h 52"/>
                <a:gd name="T58" fmla="*/ 42 w 56"/>
                <a:gd name="T59" fmla="*/ 12 h 52"/>
                <a:gd name="T60" fmla="*/ 14 w 56"/>
                <a:gd name="T61" fmla="*/ 12 h 52"/>
                <a:gd name="T62" fmla="*/ 12 w 56"/>
                <a:gd name="T63" fmla="*/ 10 h 52"/>
                <a:gd name="T64" fmla="*/ 14 w 56"/>
                <a:gd name="T65" fmla="*/ 8 h 52"/>
                <a:gd name="T66" fmla="*/ 42 w 56"/>
                <a:gd name="T67" fmla="*/ 8 h 52"/>
                <a:gd name="T68" fmla="*/ 44 w 56"/>
                <a:gd name="T69" fmla="*/ 10 h 52"/>
                <a:gd name="T70" fmla="*/ 42 w 56"/>
                <a:gd name="T7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2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2F083B-A024-452D-8441-D1E05C6AA0B7}"/>
              </a:ext>
            </a:extLst>
          </p:cNvPr>
          <p:cNvGrpSpPr/>
          <p:nvPr/>
        </p:nvGrpSpPr>
        <p:grpSpPr>
          <a:xfrm>
            <a:off x="836331" y="4260976"/>
            <a:ext cx="295732" cy="295733"/>
            <a:chOff x="5554663" y="2887663"/>
            <a:chExt cx="360362" cy="360363"/>
          </a:xfrm>
          <a:solidFill>
            <a:schemeClr val="bg1"/>
          </a:solidFill>
        </p:grpSpPr>
        <p:sp>
          <p:nvSpPr>
            <p:cNvPr id="56" name="Freeform 152">
              <a:extLst>
                <a:ext uri="{FF2B5EF4-FFF2-40B4-BE49-F238E27FC236}">
                  <a16:creationId xmlns:a16="http://schemas.microsoft.com/office/drawing/2014/main" id="{61F2A305-325F-43AF-B4E5-6803C7DC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3052763"/>
              <a:ext cx="130175" cy="150813"/>
            </a:xfrm>
            <a:custGeom>
              <a:avLst/>
              <a:gdLst>
                <a:gd name="T0" fmla="*/ 35 w 35"/>
                <a:gd name="T1" fmla="*/ 37 h 40"/>
                <a:gd name="T2" fmla="*/ 24 w 35"/>
                <a:gd name="T3" fmla="*/ 22 h 40"/>
                <a:gd name="T4" fmla="*/ 29 w 35"/>
                <a:gd name="T5" fmla="*/ 12 h 40"/>
                <a:gd name="T6" fmla="*/ 17 w 35"/>
                <a:gd name="T7" fmla="*/ 0 h 40"/>
                <a:gd name="T8" fmla="*/ 5 w 35"/>
                <a:gd name="T9" fmla="*/ 12 h 40"/>
                <a:gd name="T10" fmla="*/ 10 w 35"/>
                <a:gd name="T11" fmla="*/ 22 h 40"/>
                <a:gd name="T12" fmla="*/ 0 w 35"/>
                <a:gd name="T13" fmla="*/ 32 h 40"/>
                <a:gd name="T14" fmla="*/ 7 w 35"/>
                <a:gd name="T15" fmla="*/ 40 h 40"/>
                <a:gd name="T16" fmla="*/ 33 w 35"/>
                <a:gd name="T17" fmla="*/ 40 h 40"/>
                <a:gd name="T18" fmla="*/ 33 w 35"/>
                <a:gd name="T19" fmla="*/ 40 h 40"/>
                <a:gd name="T20" fmla="*/ 35 w 35"/>
                <a:gd name="T21" fmla="*/ 38 h 40"/>
                <a:gd name="T22" fmla="*/ 35 w 35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0">
                  <a:moveTo>
                    <a:pt x="35" y="37"/>
                  </a:moveTo>
                  <a:cubicBezTo>
                    <a:pt x="35" y="30"/>
                    <a:pt x="30" y="24"/>
                    <a:pt x="24" y="22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2"/>
                  </a:cubicBezTo>
                  <a:cubicBezTo>
                    <a:pt x="5" y="24"/>
                    <a:pt x="2" y="28"/>
                    <a:pt x="0" y="32"/>
                  </a:cubicBezTo>
                  <a:cubicBezTo>
                    <a:pt x="3" y="34"/>
                    <a:pt x="5" y="37"/>
                    <a:pt x="7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5" y="39"/>
                    <a:pt x="35" y="38"/>
                  </a:cubicBezTo>
                  <a:cubicBezTo>
                    <a:pt x="35" y="38"/>
                    <a:pt x="35" y="38"/>
                    <a:pt x="3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53">
              <a:extLst>
                <a:ext uri="{FF2B5EF4-FFF2-40B4-BE49-F238E27FC236}">
                  <a16:creationId xmlns:a16="http://schemas.microsoft.com/office/drawing/2014/main" id="{DE24EEC8-AFEB-49D8-9862-FD761CE7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3052763"/>
              <a:ext cx="131763" cy="150813"/>
            </a:xfrm>
            <a:custGeom>
              <a:avLst/>
              <a:gdLst>
                <a:gd name="T0" fmla="*/ 35 w 35"/>
                <a:gd name="T1" fmla="*/ 32 h 40"/>
                <a:gd name="T2" fmla="*/ 25 w 35"/>
                <a:gd name="T3" fmla="*/ 22 h 40"/>
                <a:gd name="T4" fmla="*/ 30 w 35"/>
                <a:gd name="T5" fmla="*/ 12 h 40"/>
                <a:gd name="T6" fmla="*/ 18 w 35"/>
                <a:gd name="T7" fmla="*/ 0 h 40"/>
                <a:gd name="T8" fmla="*/ 6 w 35"/>
                <a:gd name="T9" fmla="*/ 12 h 40"/>
                <a:gd name="T10" fmla="*/ 11 w 35"/>
                <a:gd name="T11" fmla="*/ 22 h 40"/>
                <a:gd name="T12" fmla="*/ 0 w 35"/>
                <a:gd name="T13" fmla="*/ 38 h 40"/>
                <a:gd name="T14" fmla="*/ 2 w 35"/>
                <a:gd name="T15" fmla="*/ 40 h 40"/>
                <a:gd name="T16" fmla="*/ 28 w 35"/>
                <a:gd name="T17" fmla="*/ 40 h 40"/>
                <a:gd name="T18" fmla="*/ 35 w 35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35" y="32"/>
                  </a:moveTo>
                  <a:cubicBezTo>
                    <a:pt x="33" y="27"/>
                    <a:pt x="30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37"/>
                    <a:pt x="32" y="34"/>
                    <a:pt x="3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54">
              <a:extLst>
                <a:ext uri="{FF2B5EF4-FFF2-40B4-BE49-F238E27FC236}">
                  <a16:creationId xmlns:a16="http://schemas.microsoft.com/office/drawing/2014/main" id="{18803D38-7D3A-4BA7-B64D-6872C846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3098801"/>
              <a:ext cx="136525" cy="149225"/>
            </a:xfrm>
            <a:custGeom>
              <a:avLst/>
              <a:gdLst>
                <a:gd name="T0" fmla="*/ 36 w 36"/>
                <a:gd name="T1" fmla="*/ 37 h 40"/>
                <a:gd name="T2" fmla="*/ 25 w 36"/>
                <a:gd name="T3" fmla="*/ 22 h 40"/>
                <a:gd name="T4" fmla="*/ 30 w 36"/>
                <a:gd name="T5" fmla="*/ 12 h 40"/>
                <a:gd name="T6" fmla="*/ 18 w 36"/>
                <a:gd name="T7" fmla="*/ 0 h 40"/>
                <a:gd name="T8" fmla="*/ 6 w 36"/>
                <a:gd name="T9" fmla="*/ 12 h 40"/>
                <a:gd name="T10" fmla="*/ 11 w 36"/>
                <a:gd name="T11" fmla="*/ 22 h 40"/>
                <a:gd name="T12" fmla="*/ 0 w 36"/>
                <a:gd name="T13" fmla="*/ 38 h 40"/>
                <a:gd name="T14" fmla="*/ 2 w 36"/>
                <a:gd name="T15" fmla="*/ 40 h 40"/>
                <a:gd name="T16" fmla="*/ 34 w 36"/>
                <a:gd name="T17" fmla="*/ 40 h 40"/>
                <a:gd name="T18" fmla="*/ 34 w 36"/>
                <a:gd name="T19" fmla="*/ 40 h 40"/>
                <a:gd name="T20" fmla="*/ 36 w 36"/>
                <a:gd name="T21" fmla="*/ 38 h 40"/>
                <a:gd name="T22" fmla="*/ 36 w 36"/>
                <a:gd name="T2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0">
                  <a:moveTo>
                    <a:pt x="36" y="37"/>
                  </a:moveTo>
                  <a:cubicBezTo>
                    <a:pt x="36" y="30"/>
                    <a:pt x="31" y="24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4" y="24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6" y="39"/>
                    <a:pt x="36" y="38"/>
                  </a:cubicBezTo>
                  <a:cubicBezTo>
                    <a:pt x="36" y="38"/>
                    <a:pt x="36" y="38"/>
                    <a:pt x="3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59" name="Freeform 155">
              <a:extLst>
                <a:ext uri="{FF2B5EF4-FFF2-40B4-BE49-F238E27FC236}">
                  <a16:creationId xmlns:a16="http://schemas.microsoft.com/office/drawing/2014/main" id="{72A5334E-0B8E-4105-9D64-C83F9A384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863" y="2887663"/>
              <a:ext cx="209550" cy="195263"/>
            </a:xfrm>
            <a:custGeom>
              <a:avLst/>
              <a:gdLst>
                <a:gd name="T0" fmla="*/ 50 w 56"/>
                <a:gd name="T1" fmla="*/ 0 h 52"/>
                <a:gd name="T2" fmla="*/ 6 w 56"/>
                <a:gd name="T3" fmla="*/ 0 h 52"/>
                <a:gd name="T4" fmla="*/ 0 w 56"/>
                <a:gd name="T5" fmla="*/ 6 h 52"/>
                <a:gd name="T6" fmla="*/ 0 w 56"/>
                <a:gd name="T7" fmla="*/ 34 h 52"/>
                <a:gd name="T8" fmla="*/ 6 w 56"/>
                <a:gd name="T9" fmla="*/ 40 h 52"/>
                <a:gd name="T10" fmla="*/ 9 w 56"/>
                <a:gd name="T11" fmla="*/ 40 h 52"/>
                <a:gd name="T12" fmla="*/ 21 w 56"/>
                <a:gd name="T13" fmla="*/ 51 h 52"/>
                <a:gd name="T14" fmla="*/ 22 w 56"/>
                <a:gd name="T15" fmla="*/ 52 h 52"/>
                <a:gd name="T16" fmla="*/ 23 w 56"/>
                <a:gd name="T17" fmla="*/ 52 h 52"/>
                <a:gd name="T18" fmla="*/ 24 w 56"/>
                <a:gd name="T19" fmla="*/ 50 h 52"/>
                <a:gd name="T20" fmla="*/ 24 w 56"/>
                <a:gd name="T21" fmla="*/ 40 h 52"/>
                <a:gd name="T22" fmla="*/ 50 w 56"/>
                <a:gd name="T23" fmla="*/ 40 h 52"/>
                <a:gd name="T24" fmla="*/ 56 w 56"/>
                <a:gd name="T25" fmla="*/ 34 h 52"/>
                <a:gd name="T26" fmla="*/ 56 w 56"/>
                <a:gd name="T27" fmla="*/ 6 h 52"/>
                <a:gd name="T28" fmla="*/ 50 w 56"/>
                <a:gd name="T29" fmla="*/ 0 h 52"/>
                <a:gd name="T30" fmla="*/ 42 w 56"/>
                <a:gd name="T31" fmla="*/ 28 h 52"/>
                <a:gd name="T32" fmla="*/ 14 w 56"/>
                <a:gd name="T33" fmla="*/ 28 h 52"/>
                <a:gd name="T34" fmla="*/ 12 w 56"/>
                <a:gd name="T35" fmla="*/ 26 h 52"/>
                <a:gd name="T36" fmla="*/ 14 w 56"/>
                <a:gd name="T37" fmla="*/ 24 h 52"/>
                <a:gd name="T38" fmla="*/ 42 w 56"/>
                <a:gd name="T39" fmla="*/ 24 h 52"/>
                <a:gd name="T40" fmla="*/ 44 w 56"/>
                <a:gd name="T41" fmla="*/ 26 h 52"/>
                <a:gd name="T42" fmla="*/ 42 w 56"/>
                <a:gd name="T43" fmla="*/ 28 h 52"/>
                <a:gd name="T44" fmla="*/ 42 w 56"/>
                <a:gd name="T45" fmla="*/ 20 h 52"/>
                <a:gd name="T46" fmla="*/ 14 w 56"/>
                <a:gd name="T47" fmla="*/ 20 h 52"/>
                <a:gd name="T48" fmla="*/ 12 w 56"/>
                <a:gd name="T49" fmla="*/ 18 h 52"/>
                <a:gd name="T50" fmla="*/ 14 w 56"/>
                <a:gd name="T51" fmla="*/ 16 h 52"/>
                <a:gd name="T52" fmla="*/ 42 w 56"/>
                <a:gd name="T53" fmla="*/ 16 h 52"/>
                <a:gd name="T54" fmla="*/ 44 w 56"/>
                <a:gd name="T55" fmla="*/ 18 h 52"/>
                <a:gd name="T56" fmla="*/ 42 w 56"/>
                <a:gd name="T57" fmla="*/ 20 h 52"/>
                <a:gd name="T58" fmla="*/ 42 w 56"/>
                <a:gd name="T59" fmla="*/ 12 h 52"/>
                <a:gd name="T60" fmla="*/ 14 w 56"/>
                <a:gd name="T61" fmla="*/ 12 h 52"/>
                <a:gd name="T62" fmla="*/ 12 w 56"/>
                <a:gd name="T63" fmla="*/ 10 h 52"/>
                <a:gd name="T64" fmla="*/ 14 w 56"/>
                <a:gd name="T65" fmla="*/ 8 h 52"/>
                <a:gd name="T66" fmla="*/ 42 w 56"/>
                <a:gd name="T67" fmla="*/ 8 h 52"/>
                <a:gd name="T68" fmla="*/ 44 w 56"/>
                <a:gd name="T69" fmla="*/ 10 h 52"/>
                <a:gd name="T70" fmla="*/ 42 w 56"/>
                <a:gd name="T71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52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3" y="40"/>
                    <a:pt x="6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2"/>
                    <a:pt x="21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4" y="52"/>
                    <a:pt x="24" y="51"/>
                    <a:pt x="24" y="5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3" y="40"/>
                    <a:pt x="56" y="37"/>
                    <a:pt x="56" y="34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"/>
                    <a:pt x="53" y="0"/>
                    <a:pt x="50" y="0"/>
                  </a:cubicBezTo>
                  <a:close/>
                  <a:moveTo>
                    <a:pt x="42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2" y="27"/>
                    <a:pt x="12" y="26"/>
                  </a:cubicBezTo>
                  <a:cubicBezTo>
                    <a:pt x="12" y="25"/>
                    <a:pt x="13" y="24"/>
                    <a:pt x="1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4"/>
                    <a:pt x="44" y="25"/>
                    <a:pt x="44" y="26"/>
                  </a:cubicBezTo>
                  <a:cubicBezTo>
                    <a:pt x="44" y="27"/>
                    <a:pt x="43" y="28"/>
                    <a:pt x="42" y="28"/>
                  </a:cubicBezTo>
                  <a:close/>
                  <a:moveTo>
                    <a:pt x="42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2" y="17"/>
                    <a:pt x="13" y="16"/>
                    <a:pt x="1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9"/>
                    <a:pt x="43" y="20"/>
                    <a:pt x="42" y="20"/>
                  </a:cubicBezTo>
                  <a:close/>
                  <a:moveTo>
                    <a:pt x="42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1"/>
                    <a:pt x="12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8"/>
                    <a:pt x="44" y="9"/>
                    <a:pt x="44" y="10"/>
                  </a:cubicBezTo>
                  <a:cubicBezTo>
                    <a:pt x="44" y="11"/>
                    <a:pt x="43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84769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9286"/>
              </p:ext>
            </p:extLst>
          </p:nvPr>
        </p:nvGraphicFramePr>
        <p:xfrm>
          <a:off x="1326149" y="1308101"/>
          <a:ext cx="9767675" cy="4818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STT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tiêu</a:t>
                      </a:r>
                      <a:endParaRPr lang="en-US" sz="1600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lượng</a:t>
                      </a: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en-US" sz="1600" b="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6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sở</a:t>
                      </a:r>
                      <a:r>
                        <a:rPr lang="en-US" sz="16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cấu</a:t>
                      </a: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Tổng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số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32,304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quan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thuộc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hệ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thống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lập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pháp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0.16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quan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hành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pháp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phủ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ngành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HĐND, UBND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sở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hệ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thống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này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25.271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78,23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quan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tư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pháp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Tòa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án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Viện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sở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Tòa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án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Viện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1.728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5,35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 quan thuộc Đảng Cộng sản Việt Nam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1.045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3,23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sở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thuộc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tổ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chức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chính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trị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-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xã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hội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4.208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13,03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823665" y="602607"/>
            <a:ext cx="10165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de-DE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Số lượng CSHC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năm 2020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1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6" y="688975"/>
            <a:ext cx="104378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Cơ 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cấu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CSHC 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năm 2020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673453454"/>
              </p:ext>
            </p:extLst>
          </p:nvPr>
        </p:nvGraphicFramePr>
        <p:xfrm>
          <a:off x="3163585" y="1024779"/>
          <a:ext cx="5836194" cy="499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Rectangle: Rounded Corners 50"/>
          <p:cNvSpPr/>
          <p:nvPr/>
        </p:nvSpPr>
        <p:spPr>
          <a:xfrm rot="2700000">
            <a:off x="8807464" y="4837452"/>
            <a:ext cx="175159" cy="175159"/>
          </a:xfrm>
          <a:prstGeom prst="roundRect">
            <a:avLst>
              <a:gd name="adj" fmla="val 9141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: Rounded Corners 50"/>
          <p:cNvSpPr/>
          <p:nvPr/>
        </p:nvSpPr>
        <p:spPr>
          <a:xfrm rot="2700000">
            <a:off x="8788342" y="4255951"/>
            <a:ext cx="175159" cy="175159"/>
          </a:xfrm>
          <a:prstGeom prst="roundRect">
            <a:avLst>
              <a:gd name="adj" fmla="val 9141"/>
            </a:avLst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: Rounded Corners 50"/>
          <p:cNvSpPr/>
          <p:nvPr/>
        </p:nvSpPr>
        <p:spPr>
          <a:xfrm rot="2700000">
            <a:off x="348218" y="3745679"/>
            <a:ext cx="175159" cy="175159"/>
          </a:xfrm>
          <a:prstGeom prst="roundRect">
            <a:avLst>
              <a:gd name="adj" fmla="val 914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: Rounded Corners 50"/>
          <p:cNvSpPr/>
          <p:nvPr/>
        </p:nvSpPr>
        <p:spPr>
          <a:xfrm rot="2700000">
            <a:off x="8788343" y="4255950"/>
            <a:ext cx="175159" cy="175159"/>
          </a:xfrm>
          <a:prstGeom prst="roundRect">
            <a:avLst>
              <a:gd name="adj" fmla="val 914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50"/>
          <p:cNvSpPr/>
          <p:nvPr/>
        </p:nvSpPr>
        <p:spPr>
          <a:xfrm rot="2700000">
            <a:off x="8788342" y="3782374"/>
            <a:ext cx="175159" cy="175159"/>
          </a:xfrm>
          <a:prstGeom prst="roundRect">
            <a:avLst>
              <a:gd name="adj" fmla="val 91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50"/>
          <p:cNvSpPr/>
          <p:nvPr/>
        </p:nvSpPr>
        <p:spPr>
          <a:xfrm rot="2700000">
            <a:off x="348218" y="4907718"/>
            <a:ext cx="175159" cy="175159"/>
          </a:xfrm>
          <a:prstGeom prst="roundRect">
            <a:avLst>
              <a:gd name="adj" fmla="val 914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73985" y="3691496"/>
            <a:ext cx="2215350" cy="2462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Đồng bằng sông Cửu Long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114110" y="4234720"/>
            <a:ext cx="25544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accent2"/>
                </a:solidFill>
                <a:latin typeface="+mj-lt"/>
              </a:rPr>
              <a:t>Trung du và miền núi phía Bắc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108325" y="3723021"/>
            <a:ext cx="18594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y-GB" sz="1600" b="1" dirty="0">
                <a:solidFill>
                  <a:srgbClr val="0070C0"/>
                </a:solidFill>
                <a:latin typeface="+mj-lt"/>
              </a:rPr>
              <a:t>Đồng bằng sông Hồng</a:t>
            </a:r>
            <a:endParaRPr lang="en-US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201" y="4853536"/>
            <a:ext cx="32565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Bắc Trung Bộ và Duyên hải miền Trung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02823" y="4807984"/>
            <a:ext cx="1171796" cy="2462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Đông Nam Bộ</a:t>
            </a:r>
          </a:p>
        </p:txBody>
      </p:sp>
      <p:sp>
        <p:nvSpPr>
          <p:cNvPr id="48" name="Rectangle: Rounded Corners 50"/>
          <p:cNvSpPr/>
          <p:nvPr/>
        </p:nvSpPr>
        <p:spPr>
          <a:xfrm rot="2700000">
            <a:off x="339033" y="4301947"/>
            <a:ext cx="175159" cy="175159"/>
          </a:xfrm>
          <a:prstGeom prst="roundRect">
            <a:avLst>
              <a:gd name="adj" fmla="val 91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89978" y="4256003"/>
            <a:ext cx="9787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y-GB" sz="1600" b="1" dirty="0">
                <a:solidFill>
                  <a:schemeClr val="accent5"/>
                </a:solidFill>
                <a:latin typeface="+mj-lt"/>
              </a:rPr>
              <a:t>Tây Nguyên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0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6" y="688975"/>
            <a:ext cx="104378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Biến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động đơn vị hành chính năm 2020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064088-9777-4C32-9312-0F5E56B85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99284"/>
              </p:ext>
            </p:extLst>
          </p:nvPr>
        </p:nvGraphicFramePr>
        <p:xfrm>
          <a:off x="924652" y="1326269"/>
          <a:ext cx="10250172" cy="4750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79">
                  <a:extLst>
                    <a:ext uri="{9D8B030D-6E8A-4147-A177-3AD203B41FA5}">
                      <a16:colId xmlns:a16="http://schemas.microsoft.com/office/drawing/2014/main" val="3076373616"/>
                    </a:ext>
                  </a:extLst>
                </a:gridCol>
                <a:gridCol w="1779235">
                  <a:extLst>
                    <a:ext uri="{9D8B030D-6E8A-4147-A177-3AD203B41FA5}">
                      <a16:colId xmlns:a16="http://schemas.microsoft.com/office/drawing/2014/main" val="402715197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42956639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76045746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497001135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3471165233"/>
                    </a:ext>
                  </a:extLst>
                </a:gridCol>
                <a:gridCol w="1584008">
                  <a:extLst>
                    <a:ext uri="{9D8B030D-6E8A-4147-A177-3AD203B41FA5}">
                      <a16:colId xmlns:a16="http://schemas.microsoft.com/office/drawing/2014/main" val="2119757068"/>
                    </a:ext>
                  </a:extLst>
                </a:gridCol>
              </a:tblGrid>
              <a:tr h="988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STT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Cấp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chính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Đơn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vị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chính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2016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2020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Tăng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giảm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Tỷ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lệ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(%) 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tăng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giảm</a:t>
                      </a: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488703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Cấp</a:t>
                      </a:r>
                      <a:r>
                        <a:rPr lang="en-US" sz="1600" b="1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tỉnh</a:t>
                      </a:r>
                      <a:endParaRPr lang="en-US" sz="1600" b="1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996374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Cấp</a:t>
                      </a:r>
                      <a:r>
                        <a:rPr lang="en-US" sz="1600" b="1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huyện</a:t>
                      </a:r>
                      <a:endParaRPr lang="en-US" sz="1600" b="1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713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707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(6)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(0,84)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8098960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phố</a:t>
                      </a: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14,71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494372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Thị</a:t>
                      </a: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xã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251357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Quận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60153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Huyện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546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529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(17)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(3,11)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917936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Cấp</a:t>
                      </a:r>
                      <a:r>
                        <a:rPr lang="en-US" sz="1600" b="1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xã</a:t>
                      </a:r>
                      <a:endParaRPr lang="en-US" sz="1600" b="1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11.162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10.614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(548)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(4,91)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863967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Xã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8.974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8.295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(679)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(7,57)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07017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Phường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1.585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1.714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8,12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297347"/>
                  </a:ext>
                </a:extLst>
              </a:tr>
              <a:tr h="3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Thị Trấn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603</a:t>
                      </a:r>
                      <a:endParaRPr lang="en-US" sz="160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605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C344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en-US" sz="1600" dirty="0">
                        <a:solidFill>
                          <a:srgbClr val="0C344C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3261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3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60731" y="698011"/>
            <a:ext cx="100321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2800" b="1">
                <a:solidFill>
                  <a:schemeClr val="accent1">
                    <a:lumMod val="50000"/>
                  </a:schemeClr>
                </a:solidFill>
              </a:rPr>
              <a:t>Biến động đơn vị hành chính năm 2020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26692-A9E2-488B-B753-48EB752040D1}"/>
              </a:ext>
            </a:extLst>
          </p:cNvPr>
          <p:cNvSpPr txBox="1"/>
          <p:nvPr/>
        </p:nvSpPr>
        <p:spPr>
          <a:xfrm>
            <a:off x="9451357" y="975009"/>
            <a:ext cx="2128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>
                <a:solidFill>
                  <a:srgbClr val="19627F"/>
                </a:solidFill>
              </a:rPr>
              <a:t>Đơn vị tính: người</a:t>
            </a:r>
            <a:endParaRPr lang="en-US" sz="1400" b="1" i="1" dirty="0">
              <a:solidFill>
                <a:srgbClr val="19627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25E163A-327D-419A-8A56-E8D4EBE3D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951921"/>
              </p:ext>
            </p:extLst>
          </p:nvPr>
        </p:nvGraphicFramePr>
        <p:xfrm>
          <a:off x="386346" y="1384300"/>
          <a:ext cx="5188954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25E163A-327D-419A-8A56-E8D4EBE3D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095524"/>
              </p:ext>
            </p:extLst>
          </p:nvPr>
        </p:nvGraphicFramePr>
        <p:xfrm>
          <a:off x="6203975" y="1384300"/>
          <a:ext cx="5188954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80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823665" y="602607"/>
            <a:ext cx="101656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Số lượng, lao động của các cơ sở hành chính năm 2020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34973"/>
              </p:ext>
            </p:extLst>
          </p:nvPr>
        </p:nvGraphicFramePr>
        <p:xfrm>
          <a:off x="507369" y="1241956"/>
          <a:ext cx="11016760" cy="463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2262"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  <a:endParaRPr lang="en-US" sz="180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7431" marR="17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de-DE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Số cơ sở, </a:t>
                      </a:r>
                      <a:br>
                        <a:rPr lang="de-DE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de-DE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tổ chức</a:t>
                      </a:r>
                      <a:endParaRPr lang="en-US" sz="160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17431" marR="1743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Lao động</a:t>
                      </a:r>
                      <a:b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(1000 người)</a:t>
                      </a:r>
                    </a:p>
                  </a:txBody>
                  <a:tcPr marL="17431" marR="1743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tăng, giảm so </a:t>
                      </a:r>
                      <a:b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với 2016</a:t>
                      </a:r>
                    </a:p>
                  </a:txBody>
                  <a:tcPr marL="17431" marR="174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tăng/giảm BQ năm thời kỳ 2016 -2020</a:t>
                      </a:r>
                    </a:p>
                  </a:txBody>
                  <a:tcPr marL="17431" marR="174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Số lượng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Lao động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Số lượng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31495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Lao động</a:t>
                      </a:r>
                    </a:p>
                  </a:txBody>
                  <a:tcPr marL="17431" marR="1743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4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6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TỔNG SỐ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/>
                </a:tc>
                <a:tc gridSpan="2"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970">
                <a:tc>
                  <a:txBody>
                    <a:bodyPr/>
                    <a:lstStyle/>
                    <a:p>
                      <a:pPr marL="12065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 sở hành chính, cơ quan </a:t>
                      </a:r>
                      <a:b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</a:b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của Đảng, tổ chức CT-XH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32.304</a:t>
                      </a:r>
                    </a:p>
                  </a:txBody>
                  <a:tcPr marL="17431" marR="17431" marT="0" marB="0" anchor="ctr"/>
                </a:tc>
                <a:tc gridSpan="2"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1.459</a:t>
                      </a:r>
                    </a:p>
                  </a:txBody>
                  <a:tcPr marL="17431" marR="1743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-7,25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+46,33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-1,86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9,99</a:t>
                      </a:r>
                    </a:p>
                  </a:txBody>
                  <a:tcPr marL="17431" marR="1743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85">
                <a:tc>
                  <a:txBody>
                    <a:bodyPr/>
                    <a:lstStyle/>
                    <a:p>
                      <a:pPr marL="150813" indent="-30163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Trong đó: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 gridSpan="2">
                  <a:txBody>
                    <a:bodyPr/>
                    <a:lstStyle/>
                    <a:p>
                      <a:pPr marR="180340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85">
                <a:tc>
                  <a:txBody>
                    <a:bodyPr/>
                    <a:lstStyle/>
                    <a:p>
                      <a:pPr marL="0" indent="2825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 sở hành chính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27.051</a:t>
                      </a:r>
                    </a:p>
                  </a:txBody>
                  <a:tcPr marL="17431" marR="17431" marT="0" marB="0" anchor="ctr"/>
                </a:tc>
                <a:tc gridSpan="2"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1.387,9</a:t>
                      </a:r>
                    </a:p>
                  </a:txBody>
                  <a:tcPr marL="17431" marR="1743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85">
                <a:tc>
                  <a:txBody>
                    <a:bodyPr/>
                    <a:lstStyle/>
                    <a:p>
                      <a:pPr marL="0" indent="2825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Cơ quan thuộc Đảng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1.045</a:t>
                      </a:r>
                    </a:p>
                  </a:txBody>
                  <a:tcPr marL="17431" marR="17431" marT="0" marB="0" anchor="ctr"/>
                </a:tc>
                <a:tc gridSpan="2"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40,0</a:t>
                      </a:r>
                    </a:p>
                  </a:txBody>
                  <a:tcPr marL="17431" marR="1743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985">
                <a:tc>
                  <a:txBody>
                    <a:bodyPr/>
                    <a:lstStyle/>
                    <a:p>
                      <a:pPr marL="0" indent="282575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Tổ chức CT-XH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4.208</a:t>
                      </a:r>
                    </a:p>
                  </a:txBody>
                  <a:tcPr marL="17431" marR="17431" marT="0" marB="0" anchor="ctr"/>
                </a:tc>
                <a:tc gridSpan="2">
                  <a:txBody>
                    <a:bodyPr/>
                    <a:lstStyle/>
                    <a:p>
                      <a:pPr marR="7175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31,2</a:t>
                      </a:r>
                    </a:p>
                  </a:txBody>
                  <a:tcPr marL="17431" marR="1743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17431" marR="1743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29350" y="8983663"/>
            <a:ext cx="90488" cy="90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3714BC-1D6D-47E8-BDBC-A4EE1D7C9B24}"/>
              </a:ext>
            </a:extLst>
          </p:cNvPr>
          <p:cNvSpPr/>
          <p:nvPr/>
        </p:nvSpPr>
        <p:spPr>
          <a:xfrm>
            <a:off x="823665" y="602607"/>
            <a:ext cx="1016561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Số 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lượng lao động phân theo loại hình hoạt động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>
              <a:defRPr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thời điểm 31/12/2020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A4427B-C375-409D-99B7-F02970BAE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59103"/>
              </p:ext>
            </p:extLst>
          </p:nvPr>
        </p:nvGraphicFramePr>
        <p:xfrm>
          <a:off x="1319061" y="1685973"/>
          <a:ext cx="9553878" cy="4201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148">
                  <a:extLst>
                    <a:ext uri="{9D8B030D-6E8A-4147-A177-3AD203B41FA5}">
                      <a16:colId xmlns:a16="http://schemas.microsoft.com/office/drawing/2014/main" val="2120148455"/>
                    </a:ext>
                  </a:extLst>
                </a:gridCol>
                <a:gridCol w="5917205">
                  <a:extLst>
                    <a:ext uri="{9D8B030D-6E8A-4147-A177-3AD203B41FA5}">
                      <a16:colId xmlns:a16="http://schemas.microsoft.com/office/drawing/2014/main" val="1747541394"/>
                    </a:ext>
                  </a:extLst>
                </a:gridCol>
                <a:gridCol w="1622854">
                  <a:extLst>
                    <a:ext uri="{9D8B030D-6E8A-4147-A177-3AD203B41FA5}">
                      <a16:colId xmlns:a16="http://schemas.microsoft.com/office/drawing/2014/main" val="1354293979"/>
                    </a:ext>
                  </a:extLst>
                </a:gridCol>
                <a:gridCol w="1408671">
                  <a:extLst>
                    <a:ext uri="{9D8B030D-6E8A-4147-A177-3AD203B41FA5}">
                      <a16:colId xmlns:a16="http://schemas.microsoft.com/office/drawing/2014/main" val="102527416"/>
                    </a:ext>
                  </a:extLst>
                </a:gridCol>
              </a:tblGrid>
              <a:tr h="473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STT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Chỉ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tiêu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Lao 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nghìn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người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 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cấu</a:t>
                      </a: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(%)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787731"/>
                  </a:ext>
                </a:extLst>
              </a:tr>
              <a:tr h="415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Tổng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số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1.459,1    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100,00         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818970"/>
                  </a:ext>
                </a:extLst>
              </a:tr>
              <a:tr h="71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hệ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thống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lập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pháp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2,2       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0,15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1310824"/>
                  </a:ext>
                </a:extLst>
              </a:tr>
              <a:tr h="769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hành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pháp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phủ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ngành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HĐND, UBND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cấp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sở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hệ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thống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này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1.349,8    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92,51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274504"/>
                  </a:ext>
                </a:extLst>
              </a:tr>
              <a:tr h="716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tư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pháp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Tòa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án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Viện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sở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Tòa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án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Viện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35,9        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2,46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40149"/>
                  </a:ext>
                </a:extLst>
              </a:tr>
              <a:tr h="49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quan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Đảng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Cộng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sản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Việt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Nam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39,9        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2,74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261426"/>
                  </a:ext>
                </a:extLst>
              </a:tr>
              <a:tr h="496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Cơ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sở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thuộc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tổ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chức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chính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trị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-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xã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hội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31,2        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2,14               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455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82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1143</Words>
  <Application>Microsoft Office PowerPoint</Application>
  <PresentationFormat>Widescreen</PresentationFormat>
  <Paragraphs>350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Gothic Std B</vt:lpstr>
      <vt:lpstr>Arial</vt:lpstr>
      <vt:lpstr>Calibri</vt:lpstr>
      <vt:lpstr>Open Sans</vt:lpstr>
      <vt:lpstr>Segoe UI</vt:lpstr>
      <vt:lpstr>Times New Roman</vt:lpstr>
      <vt:lpstr>Office Theme</vt:lpstr>
      <vt:lpstr>KẾT QUẢ SƠ BỘ  ĐIỀU TRA CƠ SỞ HÀNH CHÍNH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Admin</cp:lastModifiedBy>
  <cp:revision>338</cp:revision>
  <dcterms:created xsi:type="dcterms:W3CDTF">2017-06-08T09:33:15Z</dcterms:created>
  <dcterms:modified xsi:type="dcterms:W3CDTF">2022-01-11T04:30:22Z</dcterms:modified>
</cp:coreProperties>
</file>